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259" r:id="rId6"/>
    <p:sldId id="280" r:id="rId7"/>
    <p:sldId id="11462" r:id="rId8"/>
    <p:sldId id="11463" r:id="rId9"/>
    <p:sldId id="11466" r:id="rId10"/>
    <p:sldId id="11457" r:id="rId11"/>
    <p:sldId id="11489" r:id="rId12"/>
    <p:sldId id="11490" r:id="rId13"/>
    <p:sldId id="11491" r:id="rId14"/>
    <p:sldId id="11494" r:id="rId15"/>
    <p:sldId id="11503" r:id="rId16"/>
    <p:sldId id="11495" r:id="rId17"/>
    <p:sldId id="11496" r:id="rId18"/>
    <p:sldId id="11497" r:id="rId19"/>
    <p:sldId id="11498" r:id="rId20"/>
    <p:sldId id="11499" r:id="rId21"/>
    <p:sldId id="11458" r:id="rId22"/>
    <p:sldId id="11500" r:id="rId23"/>
    <p:sldId id="11501" r:id="rId24"/>
    <p:sldId id="11502" r:id="rId25"/>
    <p:sldId id="11459" r:id="rId26"/>
    <p:sldId id="11493" r:id="rId27"/>
    <p:sldId id="11504"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0" userDrawn="1">
          <p15:clr>
            <a:srgbClr val="A4A3A4"/>
          </p15:clr>
        </p15:guide>
        <p15:guide id="2" pos="38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E5E8"/>
    <a:srgbClr val="F39C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3354" autoAdjust="0"/>
  </p:normalViewPr>
  <p:slideViewPr>
    <p:cSldViewPr snapToGrid="0" showGuides="1">
      <p:cViewPr varScale="1">
        <p:scale>
          <a:sx n="58" d="100"/>
          <a:sy n="58" d="100"/>
        </p:scale>
        <p:origin x="-84" y="-1530"/>
      </p:cViewPr>
      <p:guideLst>
        <p:guide orient="horz" pos="2180"/>
        <p:guide pos="3827"/>
      </p:guideLst>
    </p:cSldViewPr>
  </p:slideViewPr>
  <p:notesTextViewPr>
    <p:cViewPr>
      <p:scale>
        <a:sx n="1" d="1"/>
        <a:sy n="1" d="1"/>
      </p:scale>
      <p:origin x="0" y="0"/>
    </p:cViewPr>
  </p:notesTextViewPr>
  <p:sorterViewPr>
    <p:cViewPr>
      <p:scale>
        <a:sx n="139" d="100"/>
        <a:sy n="139" d="100"/>
      </p:scale>
      <p:origin x="0" y="2015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4.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ECFEA-5AF6-459F-84B9-1A7F07B3AC8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F1194-5B0E-4584-8C13-32ADE4C01A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om/ziti/"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shouchaobao/" TargetMode="External"/><Relationship Id="rId14" Type="http://schemas.openxmlformats.org/officeDocument/2006/relationships/hyperlink" Target="http://www.1ppt.com/kejian/" TargetMode="External"/><Relationship Id="rId13" Type="http://schemas.openxmlformats.org/officeDocument/2006/relationships/hyperlink" Target="http://www.1ppt.com/jianli/"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om/ziti/"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shouchaobao/" TargetMode="External"/><Relationship Id="rId14" Type="http://schemas.openxmlformats.org/officeDocument/2006/relationships/hyperlink" Target="http://www.1ppt.com/kejian/" TargetMode="External"/><Relationship Id="rId13" Type="http://schemas.openxmlformats.org/officeDocument/2006/relationships/hyperlink" Target="http://www.1ppt.com/jianli/"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om/ziti/"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shouchaobao/" TargetMode="External"/><Relationship Id="rId14" Type="http://schemas.openxmlformats.org/officeDocument/2006/relationships/hyperlink" Target="http://www.1ppt.com/kejian/" TargetMode="External"/><Relationship Id="rId13" Type="http://schemas.openxmlformats.org/officeDocument/2006/relationships/hyperlink" Target="http://www.1ppt.com/jianli/"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om/ziti/"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shouchaobao/" TargetMode="External"/><Relationship Id="rId14" Type="http://schemas.openxmlformats.org/officeDocument/2006/relationships/hyperlink" Target="http://www.1ppt.com/kejian/" TargetMode="External"/><Relationship Id="rId13" Type="http://schemas.openxmlformats.org/officeDocument/2006/relationships/hyperlink" Target="http://www.1ppt.com/jianli/"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om/ziti/"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shouchaobao/" TargetMode="External"/><Relationship Id="rId14" Type="http://schemas.openxmlformats.org/officeDocument/2006/relationships/hyperlink" Target="http://www.1ppt.com/kejian/" TargetMode="External"/><Relationship Id="rId13" Type="http://schemas.openxmlformats.org/officeDocument/2006/relationships/hyperlink" Target="http://www.1ppt.com/jianli/"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om/ziti/"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shouchaobao/" TargetMode="External"/><Relationship Id="rId14" Type="http://schemas.openxmlformats.org/officeDocument/2006/relationships/hyperlink" Target="http://www.1ppt.com/kejian/" TargetMode="External"/><Relationship Id="rId13" Type="http://schemas.openxmlformats.org/officeDocument/2006/relationships/hyperlink" Target="http://www.1ppt.com/jianli/"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om/ziti/"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shouchaobao/" TargetMode="External"/><Relationship Id="rId14" Type="http://schemas.openxmlformats.org/officeDocument/2006/relationships/hyperlink" Target="http://www.1ppt.com/kejian/" TargetMode="External"/><Relationship Id="rId13" Type="http://schemas.openxmlformats.org/officeDocument/2006/relationships/hyperlink" Target="http://www.1ppt.com/jianli/"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om/ziti/"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shouchaobao/" TargetMode="External"/><Relationship Id="rId14" Type="http://schemas.openxmlformats.org/officeDocument/2006/relationships/hyperlink" Target="http://www.1ppt.com/kejian/" TargetMode="External"/><Relationship Id="rId13" Type="http://schemas.openxmlformats.org/officeDocument/2006/relationships/hyperlink" Target="http://www.1ppt.com/jianli/"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om/ziti/"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shouchaobao/" TargetMode="External"/><Relationship Id="rId14" Type="http://schemas.openxmlformats.org/officeDocument/2006/relationships/hyperlink" Target="http://www.1ppt.com/kejian/" TargetMode="External"/><Relationship Id="rId13" Type="http://schemas.openxmlformats.org/officeDocument/2006/relationships/hyperlink" Target="http://www.1ppt.com/jianli/"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om/ziti/"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shouchaobao/" TargetMode="External"/><Relationship Id="rId14" Type="http://schemas.openxmlformats.org/officeDocument/2006/relationships/hyperlink" Target="http://www.1ppt.com/kejian/" TargetMode="External"/><Relationship Id="rId13" Type="http://schemas.openxmlformats.org/officeDocument/2006/relationships/hyperlink" Target="http://www.1ppt.com/jianli/"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3"/>
              </a:rPr>
              <a:t>www.1ppt.com/moban/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行业</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4"/>
              </a:rPr>
              <a:t>www.1ppt.com/hangye/</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节日</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5"/>
              </a:rPr>
              <a:t>www.1ppt.com/jieri/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素材：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6"/>
              </a:rPr>
              <a:t>www.1ppt.com/sucai/</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背景图片：</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7"/>
              </a:rPr>
              <a:t>www.1ppt.com/beijing/</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图表：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8"/>
              </a:rPr>
              <a:t>www.1ppt.com/tubiao/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优秀</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9"/>
              </a:rPr>
              <a:t>www.1ppt.com/xiazai/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0"/>
              </a:rPr>
              <a:t>www.1ppt.com/powerpoint/</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Word</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1"/>
              </a:rPr>
              <a:t>www.1ppt.com/word/</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Excel</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2"/>
              </a:rPr>
              <a:t>www.1ppt.com/excel/</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个人简历：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3"/>
              </a:rPr>
              <a:t>www.1ppt.com/jianli/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课件：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4"/>
              </a:rPr>
              <a:t>www.1ppt.com/kejian/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手抄报：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5"/>
              </a:rPr>
              <a:t>www.1ppt.com/shouchaobao/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试题下载：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6"/>
              </a:rPr>
              <a:t>www.1ppt.com/shiti/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教案下载：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7"/>
              </a:rPr>
              <a:t>www.1ppt.com/jiaoan/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字体下载：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8"/>
              </a:rPr>
              <a:t>www.1ppt.com/ziti/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3"/>
              </a:rPr>
              <a:t>www.1ppt.com/moban/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行业</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4"/>
              </a:rPr>
              <a:t>www.1ppt.com/hangye/</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节日</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5"/>
              </a:rPr>
              <a:t>www.1ppt.com/jieri/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素材：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6"/>
              </a:rPr>
              <a:t>www.1ppt.com/sucai/</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背景图片：</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7"/>
              </a:rPr>
              <a:t>www.1ppt.com/beijing/</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图表：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8"/>
              </a:rPr>
              <a:t>www.1ppt.com/tubiao/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优秀</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9"/>
              </a:rPr>
              <a:t>www.1ppt.com/xiazai/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0"/>
              </a:rPr>
              <a:t>www.1ppt.com/powerpoint/</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Word</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1"/>
              </a:rPr>
              <a:t>www.1ppt.com/word/</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Excel</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2"/>
              </a:rPr>
              <a:t>www.1ppt.com/excel/</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个人简历：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3"/>
              </a:rPr>
              <a:t>www.1ppt.com/jianli/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课件：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4"/>
              </a:rPr>
              <a:t>www.1ppt.com/kejian/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手抄报：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5"/>
              </a:rPr>
              <a:t>www.1ppt.com/shouchaobao/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试题下载：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6"/>
              </a:rPr>
              <a:t>www.1ppt.com/shiti/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教案下载：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7"/>
              </a:rPr>
              <a:t>www.1ppt.com/jiaoan/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字体下载：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8"/>
              </a:rPr>
              <a:t>www.1ppt.com/ziti/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3"/>
              </a:rPr>
              <a:t>www.1ppt.com/moban/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行业</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4"/>
              </a:rPr>
              <a:t>www.1ppt.com/hangye/</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节日</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5"/>
              </a:rPr>
              <a:t>www.1ppt.com/jieri/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素材：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6"/>
              </a:rPr>
              <a:t>www.1ppt.com/sucai/</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背景图片：</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7"/>
              </a:rPr>
              <a:t>www.1ppt.com/beijing/</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图表：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8"/>
              </a:rPr>
              <a:t>www.1ppt.com/tubiao/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优秀</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9"/>
              </a:rPr>
              <a:t>www.1ppt.com/xiazai/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0"/>
              </a:rPr>
              <a:t>www.1ppt.com/powerpoint/</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Word</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1"/>
              </a:rPr>
              <a:t>www.1ppt.com/word/</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Excel</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2"/>
              </a:rPr>
              <a:t>www.1ppt.com/excel/</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个人简历：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3"/>
              </a:rPr>
              <a:t>www.1ppt.com/jianli/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课件：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4"/>
              </a:rPr>
              <a:t>www.1ppt.com/kejian/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手抄报：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5"/>
              </a:rPr>
              <a:t>www.1ppt.com/shouchaobao/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试题下载：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6"/>
              </a:rPr>
              <a:t>www.1ppt.com/shiti/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教案下载：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7"/>
              </a:rPr>
              <a:t>www.1ppt.com/jiaoan/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字体下载：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8"/>
              </a:rPr>
              <a:t>www.1ppt.com/ziti/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3"/>
              </a:rPr>
              <a:t>www.1ppt.com/moban/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行业</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4"/>
              </a:rPr>
              <a:t>www.1ppt.com/hangye/</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节日</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5"/>
              </a:rPr>
              <a:t>www.1ppt.com/jieri/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素材：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6"/>
              </a:rPr>
              <a:t>www.1ppt.com/sucai/</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背景图片：</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7"/>
              </a:rPr>
              <a:t>www.1ppt.com/beijing/</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图表：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8"/>
              </a:rPr>
              <a:t>www.1ppt.com/tubiao/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优秀</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9"/>
              </a:rPr>
              <a:t>www.1ppt.com/xiazai/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0"/>
              </a:rPr>
              <a:t>www.1ppt.com/powerpoint/</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Word</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1"/>
              </a:rPr>
              <a:t>www.1ppt.com/word/</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Excel</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2"/>
              </a:rPr>
              <a:t>www.1ppt.com/excel/</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个人简历：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3"/>
              </a:rPr>
              <a:t>www.1ppt.com/jianli/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课件：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4"/>
              </a:rPr>
              <a:t>www.1ppt.com/kejian/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手抄报：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5"/>
              </a:rPr>
              <a:t>www.1ppt.com/shouchaobao/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试题下载：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6"/>
              </a:rPr>
              <a:t>www.1ppt.com/shiti/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教案下载：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7"/>
              </a:rPr>
              <a:t>www.1ppt.com/jiaoan/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字体下载：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8"/>
              </a:rPr>
              <a:t>www.1ppt.com/ziti/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3"/>
              </a:rPr>
              <a:t>www.1ppt.com/moban/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行业</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4"/>
              </a:rPr>
              <a:t>www.1ppt.com/hangye/</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节日</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5"/>
              </a:rPr>
              <a:t>www.1ppt.com/jieri/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素材：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6"/>
              </a:rPr>
              <a:t>www.1ppt.com/sucai/</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背景图片：</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7"/>
              </a:rPr>
              <a:t>www.1ppt.com/beijing/</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图表：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8"/>
              </a:rPr>
              <a:t>www.1ppt.com/tubiao/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优秀</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9"/>
              </a:rPr>
              <a:t>www.1ppt.com/xiazai/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0"/>
              </a:rPr>
              <a:t>www.1ppt.com/powerpoint/</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Word</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1"/>
              </a:rPr>
              <a:t>www.1ppt.com/word/</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Excel</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2"/>
              </a:rPr>
              <a:t>www.1ppt.com/excel/</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个人简历：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3"/>
              </a:rPr>
              <a:t>www.1ppt.com/jianli/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课件：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4"/>
              </a:rPr>
              <a:t>www.1ppt.com/kejian/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手抄报：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5"/>
              </a:rPr>
              <a:t>www.1ppt.com/shouchaobao/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试题下载：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6"/>
              </a:rPr>
              <a:t>www.1ppt.com/shiti/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教案下载：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7"/>
              </a:rPr>
              <a:t>www.1ppt.com/jiaoan/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字体下载：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8"/>
              </a:rPr>
              <a:t>www.1ppt.com/ziti/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3"/>
              </a:rPr>
              <a:t>www.1ppt.com/moban/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行业</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4"/>
              </a:rPr>
              <a:t>www.1ppt.com/hangye/</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节日</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5"/>
              </a:rPr>
              <a:t>www.1ppt.com/jieri/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素材：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6"/>
              </a:rPr>
              <a:t>www.1ppt.com/sucai/</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背景图片：</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7"/>
              </a:rPr>
              <a:t>www.1ppt.com/beijing/</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图表：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8"/>
              </a:rPr>
              <a:t>www.1ppt.com/tubiao/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优秀</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9"/>
              </a:rPr>
              <a:t>www.1ppt.com/xiazai/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0"/>
              </a:rPr>
              <a:t>www.1ppt.com/powerpoint/</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Word</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1"/>
              </a:rPr>
              <a:t>www.1ppt.com/word/</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Excel</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2"/>
              </a:rPr>
              <a:t>www.1ppt.com/excel/</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个人简历：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3"/>
              </a:rPr>
              <a:t>www.1ppt.com/jianli/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课件：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4"/>
              </a:rPr>
              <a:t>www.1ppt.com/kejian/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手抄报：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5"/>
              </a:rPr>
              <a:t>www.1ppt.com/shouchaobao/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试题下载：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6"/>
              </a:rPr>
              <a:t>www.1ppt.com/shiti/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教案下载：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7"/>
              </a:rPr>
              <a:t>www.1ppt.com/jiaoan/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字体下载：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8"/>
              </a:rPr>
              <a:t>www.1ppt.com/ziti/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3"/>
              </a:rPr>
              <a:t>www.1ppt.com/moban/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行业</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4"/>
              </a:rPr>
              <a:t>www.1ppt.com/hangye/</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节日</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5"/>
              </a:rPr>
              <a:t>www.1ppt.com/jieri/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素材：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6"/>
              </a:rPr>
              <a:t>www.1ppt.com/sucai/</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背景图片：</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7"/>
              </a:rPr>
              <a:t>www.1ppt.com/beijing/</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图表：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8"/>
              </a:rPr>
              <a:t>www.1ppt.com/tubiao/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优秀</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9"/>
              </a:rPr>
              <a:t>www.1ppt.com/xiazai/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0"/>
              </a:rPr>
              <a:t>www.1ppt.com/powerpoint/</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Word</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1"/>
              </a:rPr>
              <a:t>www.1ppt.com/word/</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Excel</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2"/>
              </a:rPr>
              <a:t>www.1ppt.com/excel/</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个人简历：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3"/>
              </a:rPr>
              <a:t>www.1ppt.com/jianli/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课件：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4"/>
              </a:rPr>
              <a:t>www.1ppt.com/kejian/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手抄报：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5"/>
              </a:rPr>
              <a:t>www.1ppt.com/shouchaobao/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试题下载：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6"/>
              </a:rPr>
              <a:t>www.1ppt.com/shiti/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教案下载：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7"/>
              </a:rPr>
              <a:t>www.1ppt.com/jiaoan/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字体下载：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8"/>
              </a:rPr>
              <a:t>www.1ppt.com/ziti/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3"/>
              </a:rPr>
              <a:t>www.1ppt.com/moban/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行业</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4"/>
              </a:rPr>
              <a:t>www.1ppt.com/hangye/</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节日</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5"/>
              </a:rPr>
              <a:t>www.1ppt.com/jieri/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素材：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6"/>
              </a:rPr>
              <a:t>www.1ppt.com/sucai/</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背景图片：</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7"/>
              </a:rPr>
              <a:t>www.1ppt.com/beijing/</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图表：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8"/>
              </a:rPr>
              <a:t>www.1ppt.com/tubiao/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优秀</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9"/>
              </a:rPr>
              <a:t>www.1ppt.com/xiazai/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0"/>
              </a:rPr>
              <a:t>www.1ppt.com/powerpoint/</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Word</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1"/>
              </a:rPr>
              <a:t>www.1ppt.com/word/</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Excel</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2"/>
              </a:rPr>
              <a:t>www.1ppt.com/excel/</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个人简历：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3"/>
              </a:rPr>
              <a:t>www.1ppt.com/jianli/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课件：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4"/>
              </a:rPr>
              <a:t>www.1ppt.com/kejian/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手抄报：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5"/>
              </a:rPr>
              <a:t>www.1ppt.com/shouchaobao/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试题下载：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6"/>
              </a:rPr>
              <a:t>www.1ppt.com/shiti/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教案下载：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7"/>
              </a:rPr>
              <a:t>www.1ppt.com/jiaoan/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字体下载：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8"/>
              </a:rPr>
              <a:t>www.1ppt.com/ziti/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3"/>
              </a:rPr>
              <a:t>www.1ppt.com/moban/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行业</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4"/>
              </a:rPr>
              <a:t>www.1ppt.com/hangye/</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节日</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5"/>
              </a:rPr>
              <a:t>www.1ppt.com/jieri/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素材：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6"/>
              </a:rPr>
              <a:t>www.1ppt.com/sucai/</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背景图片：</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7"/>
              </a:rPr>
              <a:t>www.1ppt.com/beijing/</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图表：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8"/>
              </a:rPr>
              <a:t>www.1ppt.com/tubiao/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优秀</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9"/>
              </a:rPr>
              <a:t>www.1ppt.com/xiazai/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0"/>
              </a:rPr>
              <a:t>www.1ppt.com/powerpoint/</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Word</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1"/>
              </a:rPr>
              <a:t>www.1ppt.com/word/</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Excel</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2"/>
              </a:rPr>
              <a:t>www.1ppt.com/excel/</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个人简历：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3"/>
              </a:rPr>
              <a:t>www.1ppt.com/jianli/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课件：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4"/>
              </a:rPr>
              <a:t>www.1ppt.com/kejian/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手抄报：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5"/>
              </a:rPr>
              <a:t>www.1ppt.com/shouchaobao/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试题下载：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6"/>
              </a:rPr>
              <a:t>www.1ppt.com/shiti/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教案下载：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7"/>
              </a:rPr>
              <a:t>www.1ppt.com/jiaoan/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字体下载：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8"/>
              </a:rPr>
              <a:t>www.1ppt.com/ziti/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3"/>
              </a:rPr>
              <a:t>www.1ppt.com/moban/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行业</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4"/>
              </a:rPr>
              <a:t>www.1ppt.com/hangye/</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节日</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5"/>
              </a:rPr>
              <a:t>www.1ppt.com/jieri/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素材：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6"/>
              </a:rPr>
              <a:t>www.1ppt.com/sucai/</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背景图片：</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7"/>
              </a:rPr>
              <a:t>www.1ppt.com/beijing/</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图表：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8"/>
              </a:rPr>
              <a:t>www.1ppt.com/tubiao/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优秀</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9"/>
              </a:rPr>
              <a:t>www.1ppt.com/xiazai/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0"/>
              </a:rPr>
              <a:t>www.1ppt.com/powerpoint/</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Word</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1"/>
              </a:rPr>
              <a:t>www.1ppt.com/word/</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Excel</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教程：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2"/>
              </a:rPr>
              <a:t>www.1ppt.com/excel/</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个人简历：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3"/>
              </a:rPr>
              <a:t>www.1ppt.com/jianli/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课件：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4"/>
              </a:rPr>
              <a:t>www.1ppt.com/kejian/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手抄报：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5"/>
              </a:rPr>
              <a:t>www.1ppt.com/shouchaobao/</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试题下载：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6"/>
              </a:rPr>
              <a:t>www.1ppt.com/shiti/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教案下载：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7"/>
              </a:rPr>
              <a:t>www.1ppt.com/jiaoan/</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字体下载：      </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8"/>
              </a:rPr>
              <a:t>www.1ppt.com/ziti/</a:t>
            </a:r>
            <a:r>
              <a:rPr kumimoji="0" lang="en-US" altLang="zh-CN"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endParaRPr kumimoji="0" lang="zh-CN" altLang="en-US" sz="1100" b="0" i="0" u="none" strike="noStrike" kern="1200" cap="none" spc="0" normalizeH="0" baseline="0" noProof="0" dirty="0" smtClean="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2"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2"/>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224913" y="4014498"/>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2"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2"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2"/>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224913" y="4014498"/>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2"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0BFD42E-F3BC-4458-A2DB-6C4869FE07C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B15716-B312-44D8-9990-CEBBE5389F4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FD42E-F3BC-4458-A2DB-6C4869FE07C0}" type="datetimeFigureOut">
              <a:rPr lang="zh-CN" altLang="en-US" smtClean="0"/>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B15716-B312-44D8-9990-CEBBE5389F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FD42E-F3BC-4458-A2DB-6C4869FE07C0}" type="datetimeFigureOut">
              <a:rPr lang="zh-CN" altLang="en-US" smtClean="0"/>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B15716-B312-44D8-9990-CEBBE5389F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4.xml"/><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14.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4.xml"/><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4.xml"/><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4.xml"/><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0" y="0"/>
            <a:ext cx="12192000" cy="6858000"/>
          </a:xfrm>
          <a:prstGeom prst="rect">
            <a:avLst/>
          </a:prstGeom>
        </p:spPr>
      </p:pic>
      <p:sp>
        <p:nvSpPr>
          <p:cNvPr id="14" name="图文框 13"/>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0" name="图片 9"/>
          <p:cNvPicPr>
            <a:picLocks noChangeAspect="1"/>
          </p:cNvPicPr>
          <p:nvPr/>
        </p:nvPicPr>
        <p:blipFill>
          <a:blip r:embed="rId2" cstate="screen"/>
          <a:stretch>
            <a:fillRect/>
          </a:stretch>
        </p:blipFill>
        <p:spPr>
          <a:xfrm>
            <a:off x="-190501" y="-76453"/>
            <a:ext cx="2386013" cy="1022577"/>
          </a:xfrm>
          <a:prstGeom prst="rect">
            <a:avLst/>
          </a:prstGeom>
        </p:spPr>
      </p:pic>
      <p:pic>
        <p:nvPicPr>
          <p:cNvPr id="12" name="图片 11"/>
          <p:cNvPicPr>
            <a:picLocks noChangeAspect="1"/>
          </p:cNvPicPr>
          <p:nvPr/>
        </p:nvPicPr>
        <p:blipFill>
          <a:blip r:embed="rId3" cstate="screen"/>
          <a:stretch>
            <a:fillRect/>
          </a:stretch>
        </p:blipFill>
        <p:spPr>
          <a:xfrm>
            <a:off x="10247595" y="-125413"/>
            <a:ext cx="1944407" cy="2120900"/>
          </a:xfrm>
          <a:prstGeom prst="rect">
            <a:avLst/>
          </a:prstGeom>
        </p:spPr>
      </p:pic>
      <p:sp>
        <p:nvSpPr>
          <p:cNvPr id="15" name="矩形 14"/>
          <p:cNvSpPr/>
          <p:nvPr/>
        </p:nvSpPr>
        <p:spPr>
          <a:xfrm>
            <a:off x="681037" y="56832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4" cstate="screen"/>
          <a:stretch>
            <a:fillRect/>
          </a:stretch>
        </p:blipFill>
        <p:spPr>
          <a:xfrm>
            <a:off x="-786468" y="4783135"/>
            <a:ext cx="2539067" cy="2769536"/>
          </a:xfrm>
          <a:prstGeom prst="rect">
            <a:avLst/>
          </a:prstGeom>
        </p:spPr>
      </p:pic>
      <p:sp>
        <p:nvSpPr>
          <p:cNvPr id="23" name="PA_标题 1"/>
          <p:cNvSpPr txBox="1"/>
          <p:nvPr>
            <p:custDataLst>
              <p:tags r:id="rId5"/>
            </p:custDataLst>
          </p:nvPr>
        </p:nvSpPr>
        <p:spPr>
          <a:xfrm>
            <a:off x="2322287" y="2446668"/>
            <a:ext cx="7547428" cy="113793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sz="6000" b="1" i="0" u="none" strike="noStrike" kern="1200" cap="none" spc="60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塔防游戏设计</a:t>
            </a:r>
            <a:endParaRPr kumimoji="0" lang="zh-CN" sz="6000" b="1" i="0" u="none" strike="noStrike" kern="1200" cap="none" spc="60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24" name="PA_副标题 2"/>
          <p:cNvSpPr txBox="1"/>
          <p:nvPr>
            <p:custDataLst>
              <p:tags r:id="rId6"/>
            </p:custDataLst>
          </p:nvPr>
        </p:nvSpPr>
        <p:spPr>
          <a:xfrm>
            <a:off x="2797261" y="3764222"/>
            <a:ext cx="6618112"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2000" b="1" i="0" u="none" strike="noStrike" kern="1200" cap="none" spc="60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Unity3D</a:t>
            </a:r>
            <a:r>
              <a:rPr kumimoji="0" lang="zh-CN" altLang="en-US" sz="2000" b="1" i="0" u="none" strike="noStrike" kern="1200" cap="none" spc="60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游戏设计</a:t>
            </a:r>
            <a:endParaRPr kumimoji="0" lang="zh-CN" altLang="en-US" sz="2000" b="1" i="0" u="none" strike="noStrike" kern="1200" cap="none" spc="60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45" name="Freeform: Shape 17"/>
          <p:cNvSpPr/>
          <p:nvPr/>
        </p:nvSpPr>
        <p:spPr bwMode="auto">
          <a:xfrm>
            <a:off x="5126891" y="1194623"/>
            <a:ext cx="1938220" cy="1051053"/>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rgbClr val="C2E5E8"/>
          </a:solidFill>
          <a:ln w="9525">
            <a:noFill/>
            <a:round/>
          </a:ln>
          <a:effectLst>
            <a:outerShdw blurRad="50800" dist="38100" dir="2700000" algn="tl" rotWithShape="0">
              <a:prstClr val="black">
                <a:alpha val="40000"/>
              </a:prstClr>
            </a:outerShdw>
          </a:effectLst>
        </p:spPr>
        <p:txBody>
          <a:bodyPr anchor="ctr"/>
          <a:lstStyle/>
          <a:p>
            <a:pPr algn="ctr"/>
            <a:endParaRPr dirty="0"/>
          </a:p>
        </p:txBody>
      </p:sp>
      <p:sp>
        <p:nvSpPr>
          <p:cNvPr id="58" name="矩形 57"/>
          <p:cNvSpPr/>
          <p:nvPr/>
        </p:nvSpPr>
        <p:spPr>
          <a:xfrm>
            <a:off x="2766627" y="4229201"/>
            <a:ext cx="6618111" cy="67615"/>
          </a:xfrm>
          <a:prstGeom prst="rect">
            <a:avLst/>
          </a:prstGeom>
          <a:pattFill prst="lgCheck">
            <a:fgClr>
              <a:srgbClr val="C2E5E8"/>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754488" y="3438022"/>
            <a:ext cx="6618112" cy="45719"/>
          </a:xfrm>
          <a:prstGeom prst="rect">
            <a:avLst/>
          </a:prstGeom>
          <a:pattFill prst="lgCheck">
            <a:fgClr>
              <a:srgbClr val="F39CB8"/>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_副标题 2"/>
          <p:cNvSpPr txBox="1"/>
          <p:nvPr>
            <p:custDataLst>
              <p:tags r:id="rId7"/>
            </p:custDataLst>
          </p:nvPr>
        </p:nvSpPr>
        <p:spPr>
          <a:xfrm>
            <a:off x="2130425" y="4500880"/>
            <a:ext cx="7254240" cy="150749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2000" i="0" u="none" strike="noStrike" kern="1200" cap="none" spc="600" normalizeH="0" baseline="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  </a:t>
            </a:r>
            <a:r>
              <a:rPr kumimoji="0" lang="zh-CN" altLang="en-US" sz="2000" i="0" u="none" strike="noStrike" kern="1200" cap="none" spc="600" normalizeH="0" baseline="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组长：</a:t>
            </a:r>
            <a:r>
              <a:rPr kumimoji="0" lang="zh-CN" sz="2000" i="0" u="none" strike="noStrike" kern="1200" cap="none" spc="600" normalizeH="0" baseline="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黄子弋</a:t>
            </a:r>
            <a:r>
              <a:rPr kumimoji="0" lang="en-US" altLang="zh-CN"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   </a:t>
            </a:r>
            <a:r>
              <a:rPr kumimoji="0" lang="zh-CN" altLang="en-US"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指导教师</a:t>
            </a:r>
            <a:r>
              <a:rPr kumimoji="0" lang="en-US" altLang="zh-CN"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a:t>
            </a:r>
            <a:r>
              <a:rPr kumimoji="0" lang="zh-CN" altLang="en-US"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莫倩</a:t>
            </a:r>
            <a:endParaRPr kumimoji="0" lang="zh-CN" altLang="en-US"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endParaRPr>
          </a:p>
          <a:p>
            <a:pPr marL="914400" marR="0" lvl="2" indent="4572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组员：黎怡至</a:t>
            </a:r>
            <a:endParaRPr kumimoji="0" lang="zh-CN" altLang="en-US"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endParaRPr>
          </a:p>
          <a:p>
            <a:pPr marL="914400" marR="0" lvl="2" indent="4572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     </a:t>
            </a:r>
            <a:r>
              <a:rPr kumimoji="0" lang="zh-CN" altLang="en-US"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黄琛学</a:t>
            </a:r>
            <a:endParaRPr kumimoji="0" lang="zh-CN" altLang="en-US"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endParaRPr>
          </a:p>
          <a:p>
            <a:pPr marL="914400" marR="0" lvl="2" indent="4572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     </a:t>
            </a:r>
            <a:r>
              <a:rPr kumimoji="0" lang="zh-CN" altLang="en-US" sz="2000" i="0" u="none" strike="noStrike" kern="1200" cap="none" spc="600" normalizeH="0" noProof="0" dirty="0" smtClean="0">
                <a:ln>
                  <a:noFill/>
                </a:ln>
                <a:solidFill>
                  <a:schemeClr val="bg1">
                    <a:lumMod val="50000"/>
                  </a:schemeClr>
                </a:solidFill>
                <a:effectLst/>
                <a:uLnTx/>
                <a:uFillTx/>
                <a:latin typeface="印品黑体" panose="00000500000000000000" pitchFamily="2" charset="-122"/>
                <a:ea typeface="印品黑体" panose="00000500000000000000" pitchFamily="2" charset="-122"/>
              </a:rPr>
              <a:t>陈庭轩 </a:t>
            </a:r>
            <a:endParaRPr kumimoji="0" lang="zh-CN" altLang="en-US" sz="2000" i="0" u="none" strike="noStrike" kern="1200" cap="none" spc="600" normalizeH="0" baseline="0" noProof="0" dirty="0">
              <a:ln>
                <a:noFill/>
              </a:ln>
              <a:solidFill>
                <a:schemeClr val="bg1">
                  <a:lumMod val="50000"/>
                </a:schemeClr>
              </a:solidFill>
              <a:effectLst/>
              <a:uLnTx/>
              <a:uFillTx/>
              <a:latin typeface="印品黑体" panose="00000500000000000000" pitchFamily="2" charset="-122"/>
              <a:ea typeface="印品黑体"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1000" fill="hold"/>
                                        <p:tgtEl>
                                          <p:spTgt spid="20"/>
                                        </p:tgtEl>
                                        <p:attrNameLst>
                                          <p:attrName>ppt_w</p:attrName>
                                        </p:attrNameLst>
                                      </p:cBhvr>
                                      <p:tavLst>
                                        <p:tav tm="0">
                                          <p:val>
                                            <p:fltVal val="0"/>
                                          </p:val>
                                        </p:tav>
                                        <p:tav tm="100000">
                                          <p:val>
                                            <p:strVal val="#ppt_w"/>
                                          </p:val>
                                        </p:tav>
                                      </p:tavLst>
                                    </p:anim>
                                    <p:anim calcmode="lin" valueType="num">
                                      <p:cBhvr>
                                        <p:cTn id="19" dur="1000" fill="hold"/>
                                        <p:tgtEl>
                                          <p:spTgt spid="20"/>
                                        </p:tgtEl>
                                        <p:attrNameLst>
                                          <p:attrName>ppt_h</p:attrName>
                                        </p:attrNameLst>
                                      </p:cBhvr>
                                      <p:tavLst>
                                        <p:tav tm="0">
                                          <p:val>
                                            <p:fltVal val="0"/>
                                          </p:val>
                                        </p:tav>
                                        <p:tav tm="100000">
                                          <p:val>
                                            <p:strVal val="#ppt_h"/>
                                          </p:val>
                                        </p:tav>
                                      </p:tavLst>
                                    </p:anim>
                                    <p:anim calcmode="lin" valueType="num">
                                      <p:cBhvr>
                                        <p:cTn id="20" dur="1000" fill="hold"/>
                                        <p:tgtEl>
                                          <p:spTgt spid="20"/>
                                        </p:tgtEl>
                                        <p:attrNameLst>
                                          <p:attrName>style.rotation</p:attrName>
                                        </p:attrNameLst>
                                      </p:cBhvr>
                                      <p:tavLst>
                                        <p:tav tm="0">
                                          <p:val>
                                            <p:fltVal val="90"/>
                                          </p:val>
                                        </p:tav>
                                        <p:tav tm="100000">
                                          <p:val>
                                            <p:fltVal val="0"/>
                                          </p:val>
                                        </p:tav>
                                      </p:tavLst>
                                    </p:anim>
                                    <p:animEffect transition="in" filter="fade">
                                      <p:cBhvr>
                                        <p:cTn id="21" dur="1000"/>
                                        <p:tgtEl>
                                          <p:spTgt spid="20"/>
                                        </p:tgtEl>
                                      </p:cBhvr>
                                    </p:animEffect>
                                  </p:childTnLst>
                                </p:cTn>
                              </p:par>
                              <p:par>
                                <p:cTn id="22" presetID="3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childTnLst>
                          </p:cTn>
                        </p:par>
                        <p:par>
                          <p:cTn id="28" fill="hold">
                            <p:stCondLst>
                              <p:cond delay="2000"/>
                            </p:stCondLst>
                            <p:childTnLst>
                              <p:par>
                                <p:cTn id="29" presetID="14" presetClass="entr" presetSubtype="1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750"/>
                                        <p:tgtEl>
                                          <p:spTgt spid="10"/>
                                        </p:tgtEl>
                                      </p:cBhvr>
                                    </p:animEffect>
                                  </p:childTnLst>
                                </p:cTn>
                              </p:par>
                            </p:childTnLst>
                          </p:cTn>
                        </p:par>
                        <p:par>
                          <p:cTn id="32" fill="hold">
                            <p:stCondLst>
                              <p:cond delay="3000"/>
                            </p:stCondLst>
                            <p:childTnLst>
                              <p:par>
                                <p:cTn id="33" presetID="14" presetClass="entr" presetSubtype="1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randombar(horizontal)">
                                      <p:cBhvr>
                                        <p:cTn id="35" dur="750"/>
                                        <p:tgtEl>
                                          <p:spTgt spid="45"/>
                                        </p:tgtEl>
                                      </p:cBhvr>
                                    </p:animEffect>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750"/>
                                        <p:tgtEl>
                                          <p:spTgt spid="23"/>
                                        </p:tgtEl>
                                      </p:cBhvr>
                                    </p:animEffect>
                                    <p:anim calcmode="lin" valueType="num">
                                      <p:cBhvr>
                                        <p:cTn id="40" dur="750" fill="hold"/>
                                        <p:tgtEl>
                                          <p:spTgt spid="23"/>
                                        </p:tgtEl>
                                        <p:attrNameLst>
                                          <p:attrName>ppt_x</p:attrName>
                                        </p:attrNameLst>
                                      </p:cBhvr>
                                      <p:tavLst>
                                        <p:tav tm="0">
                                          <p:val>
                                            <p:strVal val="#ppt_x"/>
                                          </p:val>
                                        </p:tav>
                                        <p:tav tm="100000">
                                          <p:val>
                                            <p:strVal val="#ppt_x"/>
                                          </p:val>
                                        </p:tav>
                                      </p:tavLst>
                                    </p:anim>
                                    <p:anim calcmode="lin" valueType="num">
                                      <p:cBhvr>
                                        <p:cTn id="41" dur="750" fill="hold"/>
                                        <p:tgtEl>
                                          <p:spTgt spid="23"/>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16" presetClass="entr" presetSubtype="37" fill="hold" grpId="0" nodeType="after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arn(outVertical)">
                                      <p:cBhvr>
                                        <p:cTn id="45" dur="750"/>
                                        <p:tgtEl>
                                          <p:spTgt spid="59"/>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barn(inVertical)">
                                      <p:cBhvr>
                                        <p:cTn id="48" dur="750"/>
                                        <p:tgtEl>
                                          <p:spTgt spid="58"/>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24">
                                            <p:txEl>
                                              <p:pRg st="0" end="0"/>
                                            </p:txEl>
                                          </p:spTgt>
                                        </p:tgtEl>
                                        <p:attrNameLst>
                                          <p:attrName>style.visibility</p:attrName>
                                        </p:attrNameLst>
                                      </p:cBhvr>
                                      <p:to>
                                        <p:strVal val="visible"/>
                                      </p:to>
                                    </p:set>
                                    <p:animEffect transition="in" filter="fade">
                                      <p:cBhvr>
                                        <p:cTn id="52" dur="750"/>
                                        <p:tgtEl>
                                          <p:spTgt spid="24">
                                            <p:txEl>
                                              <p:pRg st="0" end="0"/>
                                            </p:txEl>
                                          </p:spTgt>
                                        </p:tgtEl>
                                      </p:cBhvr>
                                    </p:animEffect>
                                  </p:childTnLst>
                                </p:cTn>
                              </p:par>
                            </p:childTnLst>
                          </p:cTn>
                        </p:par>
                        <p:par>
                          <p:cTn id="53" fill="hold">
                            <p:stCondLst>
                              <p:cond delay="7000"/>
                            </p:stCondLst>
                            <p:childTnLst>
                              <p:par>
                                <p:cTn id="54" presetID="10" presetClass="entr" presetSubtype="0" fill="hold" grpId="0" nodeType="after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Effect transition="in" filter="fade">
                                      <p:cBhvr>
                                        <p:cTn id="56" dur="750"/>
                                        <p:tgtEl>
                                          <p:spTgt spid="16">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xEl>
                                              <p:pRg st="1" end="1"/>
                                            </p:txEl>
                                          </p:spTgt>
                                        </p:tgtEl>
                                        <p:attrNameLst>
                                          <p:attrName>style.visibility</p:attrName>
                                        </p:attrNameLst>
                                      </p:cBhvr>
                                      <p:to>
                                        <p:strVal val="visible"/>
                                      </p:to>
                                    </p:set>
                                    <p:animEffect transition="in" filter="fade">
                                      <p:cBhvr>
                                        <p:cTn id="59" dur="750"/>
                                        <p:tgtEl>
                                          <p:spTgt spid="16">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
                                            <p:txEl>
                                              <p:pRg st="2" end="2"/>
                                            </p:txEl>
                                          </p:spTgt>
                                        </p:tgtEl>
                                        <p:attrNameLst>
                                          <p:attrName>style.visibility</p:attrName>
                                        </p:attrNameLst>
                                      </p:cBhvr>
                                      <p:to>
                                        <p:strVal val="visible"/>
                                      </p:to>
                                    </p:set>
                                    <p:animEffect transition="in" filter="fade">
                                      <p:cBhvr>
                                        <p:cTn id="62" dur="750"/>
                                        <p:tgtEl>
                                          <p:spTgt spid="16">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xEl>
                                              <p:pRg st="3" end="3"/>
                                            </p:txEl>
                                          </p:spTgt>
                                        </p:tgtEl>
                                        <p:attrNameLst>
                                          <p:attrName>style.visibility</p:attrName>
                                        </p:attrNameLst>
                                      </p:cBhvr>
                                      <p:to>
                                        <p:strVal val="visible"/>
                                      </p:to>
                                    </p:set>
                                    <p:animEffect transition="in" filter="fade">
                                      <p:cBhvr>
                                        <p:cTn id="65" dur="75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ldLvl="0" animBg="1"/>
      <p:bldP spid="23" grpId="0"/>
      <p:bldP spid="24" grpId="0" build="p"/>
      <p:bldP spid="45" grpId="0" animBg="1"/>
      <p:bldP spid="58" grpId="0" animBg="1"/>
      <p:bldP spid="59" grpId="0" animBg="1"/>
      <p:bldP spid="1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public void BuildTurret(TurretData turretData)</a:t>
            </a:r>
            <a:endParaRPr lang="zh-CN" altLang="en-US"/>
          </a:p>
          <a:p>
            <a:pPr algn="ctr"/>
            <a:r>
              <a:rPr lang="zh-CN" altLang="en-US"/>
              <a:t>    {</a:t>
            </a:r>
            <a:endParaRPr lang="zh-CN" altLang="en-US"/>
          </a:p>
          <a:p>
            <a:pPr algn="ctr"/>
            <a:r>
              <a:rPr lang="zh-CN" altLang="en-US"/>
              <a:t>        this.turretData = turretData;</a:t>
            </a:r>
            <a:endParaRPr lang="zh-CN" altLang="en-US"/>
          </a:p>
          <a:p>
            <a:pPr algn="ctr"/>
            <a:r>
              <a:rPr lang="zh-CN" altLang="en-US"/>
              <a:t>        isUpgraded = false;</a:t>
            </a:r>
            <a:endParaRPr lang="zh-CN" altLang="en-US"/>
          </a:p>
          <a:p>
            <a:pPr algn="ctr"/>
            <a:endParaRPr lang="zh-CN" altLang="en-US"/>
          </a:p>
          <a:p>
            <a:pPr algn="ctr"/>
            <a:r>
              <a:rPr lang="zh-CN" altLang="en-US"/>
              <a:t>        //在鼠标点击的cube上创建炮塔</a:t>
            </a:r>
            <a:endParaRPr lang="zh-CN" altLang="en-US"/>
          </a:p>
          <a:p>
            <a:pPr algn="ctr"/>
            <a:r>
              <a:rPr lang="zh-CN" altLang="en-US"/>
              <a:t>        turretGo = GameObject.Instantiate(turretData.turretPrefab, transform.position, Quaternion.identity);</a:t>
            </a:r>
            <a:endParaRPr lang="zh-CN" altLang="en-US"/>
          </a:p>
          <a:p>
            <a:pPr algn="ctr"/>
            <a:endParaRPr lang="zh-CN" altLang="en-US"/>
          </a:p>
          <a:p>
            <a:pPr algn="ctr"/>
            <a:r>
              <a:rPr lang="zh-CN" altLang="en-US"/>
              <a:t>        //创建炮塔时触发粒子效果</a:t>
            </a:r>
            <a:endParaRPr lang="zh-CN" altLang="en-US"/>
          </a:p>
          <a:p>
            <a:pPr algn="ctr"/>
            <a:r>
              <a:rPr lang="zh-CN" altLang="en-US"/>
              <a:t>        GameObject effect = GameObject.Instantiate(buildEffect, transform.position, Quaternion.identity);</a:t>
            </a:r>
            <a:endParaRPr lang="zh-CN" altLang="en-US"/>
          </a:p>
          <a:p>
            <a:pPr algn="ctr"/>
            <a:endParaRPr lang="zh-CN" altLang="en-US"/>
          </a:p>
          <a:p>
            <a:pPr algn="ctr"/>
            <a:r>
              <a:rPr lang="zh-CN" altLang="en-US"/>
              <a:t>        Destroy(effect, 1.5f);</a:t>
            </a:r>
            <a:endParaRPr lang="zh-CN" altLang="en-US"/>
          </a:p>
          <a:p>
            <a:pPr algn="ctr"/>
            <a:r>
              <a:rPr lang="zh-CN" altLang="en-US"/>
              <a:t>    }</a:t>
            </a: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43" name="标题 42"/>
          <p:cNvSpPr>
            <a:spLocks noGrp="1"/>
          </p:cNvSpPr>
          <p:nvPr>
            <p:ph type="ctrTitle"/>
          </p:nvPr>
        </p:nvSpPr>
        <p:spPr>
          <a:xfrm>
            <a:off x="8891270" y="624840"/>
            <a:ext cx="2640330" cy="1202690"/>
          </a:xfrm>
        </p:spPr>
        <p:txBody>
          <a:bodyPr/>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endParaRPr lang="en-US" altLang="zh-CN" sz="2000">
              <a:latin typeface="Novecento wide Bold" panose="00000805000000000000" charset="0"/>
              <a:cs typeface="Novecento wide Bold" panose="00000805000000000000" charset="0"/>
            </a:endParaRPr>
          </a:p>
        </p:txBody>
      </p:sp>
      <p:sp>
        <p:nvSpPr>
          <p:cNvPr id="44" name="副标题 43"/>
          <p:cNvSpPr>
            <a:spLocks noGrp="1"/>
          </p:cNvSpPr>
          <p:nvPr>
            <p:ph type="subTitle" idx="1"/>
          </p:nvPr>
        </p:nvSpPr>
        <p:spPr>
          <a:xfrm>
            <a:off x="8548370" y="6111240"/>
            <a:ext cx="3266440" cy="260350"/>
          </a:xfrm>
        </p:spPr>
        <p:txBody>
          <a:bodyPr>
            <a:normAutofit fontScale="7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45" name="矩形 4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6" name="文本框 45"/>
          <p:cNvSpPr txBox="1"/>
          <p:nvPr/>
        </p:nvSpPr>
        <p:spPr>
          <a:xfrm>
            <a:off x="1022350" y="624840"/>
            <a:ext cx="2054860" cy="583565"/>
          </a:xfrm>
          <a:prstGeom prst="rect">
            <a:avLst/>
          </a:prstGeom>
          <a:noFill/>
        </p:spPr>
        <p:txBody>
          <a:bodyPr wrap="square" rtlCol="0">
            <a:spAutoFit/>
          </a:bodyPr>
          <a:p>
            <a:pPr algn="just"/>
            <a:r>
              <a:rPr lang="en-US" altLang="zh-CN" sz="3200">
                <a:latin typeface="Novecento wide Bold" panose="00000805000000000000" charset="0"/>
                <a:ea typeface="Source Han Sans Heavy" panose="020B0A00000000000000" charset="-122"/>
                <a:cs typeface="Novecento wide Bold" panose="00000805000000000000" charset="0"/>
              </a:rPr>
              <a:t>销毁炮台 </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sp>
        <p:nvSpPr>
          <p:cNvPr id="48" name="文本框 47"/>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49" name="矩形 48"/>
          <p:cNvSpPr/>
          <p:nvPr/>
        </p:nvSpPr>
        <p:spPr>
          <a:xfrm>
            <a:off x="680720" y="1156335"/>
            <a:ext cx="2899410" cy="412750"/>
          </a:xfrm>
          <a:prstGeom prst="rect">
            <a:avLst/>
          </a:prstGeom>
          <a:solidFill>
            <a:srgbClr val="C0A15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50" name="文本框 49"/>
          <p:cNvSpPr txBox="1"/>
          <p:nvPr/>
        </p:nvSpPr>
        <p:spPr>
          <a:xfrm>
            <a:off x="680720" y="1156335"/>
            <a:ext cx="2937510" cy="492125"/>
          </a:xfrm>
          <a:prstGeom prst="rect">
            <a:avLst/>
          </a:prstGeom>
          <a:noFill/>
          <a:ln>
            <a:noFill/>
          </a:ln>
        </p:spPr>
        <p:txBody>
          <a:bodyPr vert="horz" wrap="square" lIns="0" tIns="0" rIns="0" bIns="0" rtlCol="0">
            <a:spAutoFit/>
          </a:bodyPr>
          <a:p>
            <a:pPr marL="36195" algn="ctr" fontAlgn="auto">
              <a:lnSpc>
                <a:spcPct val="100000"/>
              </a:lnSpc>
              <a:spcBef>
                <a:spcPts val="0"/>
              </a:spcBef>
              <a:spcAft>
                <a:spcPts val="1800"/>
              </a:spcAft>
            </a:pPr>
            <a:r>
              <a:rPr lang="en-US" altLang="zh-CN" sz="3200">
                <a:solidFill>
                  <a:schemeClr val="bg1"/>
                </a:solidFill>
                <a:latin typeface="Novecento wide Bold" panose="00000805000000000000" charset="0"/>
                <a:ea typeface="Source Han Sans Heavy" panose="020B0A00000000000000" charset="-122"/>
                <a:cs typeface="Novecento wide Bold" panose="00000805000000000000" charset="0"/>
              </a:rPr>
              <a:t>rhine lab</a:t>
            </a:r>
            <a:endParaRPr lang="en-US" altLang="zh-CN" sz="3200">
              <a:solidFill>
                <a:schemeClr val="bg1"/>
              </a:solidFill>
              <a:latin typeface="Novecento wide Bold" panose="00000805000000000000" charset="0"/>
              <a:ea typeface="Source Han Sans Heavy" panose="020B0A00000000000000" charset="-122"/>
              <a:cs typeface="Novecento wide Bold" panose="00000805000000000000" charset="0"/>
            </a:endParaRPr>
          </a:p>
        </p:txBody>
      </p:sp>
      <p:pic>
        <p:nvPicPr>
          <p:cNvPr id="51" name="图片 50" descr="团队logo_莱茵生命"/>
          <p:cNvPicPr>
            <a:picLocks noChangeAspect="1"/>
          </p:cNvPicPr>
          <p:nvPr/>
        </p:nvPicPr>
        <p:blipFill>
          <a:blip r:embed="rId4"/>
          <a:srcRect b="10115"/>
          <a:stretch>
            <a:fillRect/>
          </a:stretch>
        </p:blipFill>
        <p:spPr>
          <a:xfrm>
            <a:off x="835660" y="1699260"/>
            <a:ext cx="1522730" cy="790575"/>
          </a:xfrm>
          <a:prstGeom prst="rect">
            <a:avLst/>
          </a:prstGeom>
        </p:spPr>
      </p:pic>
      <p:sp>
        <p:nvSpPr>
          <p:cNvPr id="52" name="TextBox 12"/>
          <p:cNvSpPr txBox="1"/>
          <p:nvPr/>
        </p:nvSpPr>
        <p:spPr>
          <a:xfrm>
            <a:off x="2589530" y="2383790"/>
            <a:ext cx="6986905" cy="2656205"/>
          </a:xfrm>
          <a:prstGeom prst="rect">
            <a:avLst/>
          </a:prstGeom>
          <a:noFill/>
        </p:spPr>
        <p:txBody>
          <a:bodyPr wrap="square" rtlCol="0">
            <a:spAutoFit/>
          </a:bodyPr>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public void DestroyTurret()</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Destroy(turretGo);</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isUpgraded = false;</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turretGo = null;   //cube上为空</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turretData = null;</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GameObject effect = GameObject.Instantiate(buildEffect, transform.position, Quaternion.identity);</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Destroy(effect, 1.5f);</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873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2" name="矩形 1"/>
          <p:cNvSpPr/>
          <p:nvPr/>
        </p:nvSpPr>
        <p:spPr>
          <a:xfrm>
            <a:off x="9938385" y="922655"/>
            <a:ext cx="1211580" cy="1092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3" name="直接连接符 2"/>
          <p:cNvCxnSpPr/>
          <p:nvPr/>
        </p:nvCxnSpPr>
        <p:spPr>
          <a:xfrm flipV="1">
            <a:off x="9648190" y="664845"/>
            <a:ext cx="1798320" cy="1624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628505" y="652145"/>
            <a:ext cx="1798320" cy="160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道具_带框_至纯源石"/>
          <p:cNvPicPr>
            <a:picLocks noChangeAspect="1"/>
          </p:cNvPicPr>
          <p:nvPr/>
        </p:nvPicPr>
        <p:blipFill>
          <a:blip r:embed="rId4">
            <a:grayscl/>
            <a:lum bright="-66000" contrast="12000"/>
          </a:blip>
          <a:stretch>
            <a:fillRect/>
          </a:stretch>
        </p:blipFill>
        <p:spPr>
          <a:xfrm>
            <a:off x="9988550" y="922655"/>
            <a:ext cx="1110615" cy="1110615"/>
          </a:xfrm>
          <a:prstGeom prst="rect">
            <a:avLst/>
          </a:prstGeom>
          <a:effectLst>
            <a:outerShdw blurRad="50800" dist="38100" dir="2700000" algn="tl" rotWithShape="0">
              <a:prstClr val="black">
                <a:alpha val="40000"/>
              </a:prstClr>
            </a:outerShdw>
          </a:effectLst>
        </p:spPr>
      </p:pic>
      <p:sp>
        <p:nvSpPr>
          <p:cNvPr id="17" name="文本框 16"/>
          <p:cNvSpPr txBox="1"/>
          <p:nvPr/>
        </p:nvSpPr>
        <p:spPr>
          <a:xfrm>
            <a:off x="9897110" y="1077595"/>
            <a:ext cx="1252855" cy="793115"/>
          </a:xfrm>
          <a:prstGeom prst="rect">
            <a:avLst/>
          </a:prstGeom>
          <a:noFill/>
        </p:spPr>
        <p:txBody>
          <a:bodyPr wrap="square" lIns="46990" tIns="46990" rIns="46990" bIns="46990" rtlCol="0" anchor="ctr" anchorCtr="0">
            <a:noAutofit/>
          </a:bodyPr>
          <a:p>
            <a:pPr algn="ctr"/>
            <a:r>
              <a:rPr lang="en-US" altLang="zh-CN" sz="1400" b="1">
                <a:solidFill>
                  <a:schemeClr val="bg1"/>
                </a:solidFill>
                <a:latin typeface="Novecento wide Bold" panose="00000805000000000000" charset="0"/>
                <a:cs typeface="Novecento wide Bold" panose="00000805000000000000" charset="0"/>
              </a:rPr>
              <a:t>HELLO</a:t>
            </a:r>
            <a:endParaRPr lang="en-US" altLang="zh-CN" sz="1400" b="1">
              <a:solidFill>
                <a:schemeClr val="bg1"/>
              </a:solidFill>
              <a:latin typeface="Novecento wide Bold" panose="00000805000000000000" charset="0"/>
              <a:cs typeface="Novecento wide Bold" panose="00000805000000000000" charset="0"/>
            </a:endParaRPr>
          </a:p>
          <a:p>
            <a:pPr algn="ctr"/>
            <a:r>
              <a:rPr lang="en-US" altLang="zh-CN" sz="1400" b="1">
                <a:solidFill>
                  <a:schemeClr val="bg1"/>
                </a:solidFill>
                <a:latin typeface="Novecento wide Bold" panose="00000805000000000000" charset="0"/>
                <a:cs typeface="Novecento wide Bold" panose="00000805000000000000" charset="0"/>
              </a:rPr>
              <a:t>WORLD</a:t>
            </a:r>
            <a:endParaRPr lang="en-US" altLang="zh-CN" sz="1400" b="1">
              <a:solidFill>
                <a:schemeClr val="bg1"/>
              </a:solidFill>
              <a:latin typeface="Novecento wide Bold" panose="00000805000000000000" charset="0"/>
              <a:cs typeface="Novecento wide Bold" panose="00000805000000000000" charset="0"/>
            </a:endParaRPr>
          </a:p>
        </p:txBody>
      </p:sp>
      <p:sp>
        <p:nvSpPr>
          <p:cNvPr id="18" name="文本框 17"/>
          <p:cNvSpPr txBox="1"/>
          <p:nvPr/>
        </p:nvSpPr>
        <p:spPr>
          <a:xfrm>
            <a:off x="9479915" y="72390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1" name="矩形 20"/>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46" name="文本框 45"/>
          <p:cNvSpPr txBox="1"/>
          <p:nvPr/>
        </p:nvSpPr>
        <p:spPr>
          <a:xfrm>
            <a:off x="1022350" y="624840"/>
            <a:ext cx="2054860" cy="583565"/>
          </a:xfrm>
          <a:prstGeom prst="rect">
            <a:avLst/>
          </a:prstGeom>
          <a:noFill/>
        </p:spPr>
        <p:txBody>
          <a:bodyPr wrap="square" rtlCol="0">
            <a:spAutoFit/>
          </a:bodyPr>
          <a:p>
            <a:pPr algn="just"/>
            <a:r>
              <a:rPr lang="en-US" altLang="zh-CN" sz="3200">
                <a:latin typeface="Novecento wide Bold" panose="00000805000000000000" charset="0"/>
                <a:ea typeface="Source Han Sans Heavy" panose="020B0A00000000000000" charset="-122"/>
                <a:cs typeface="Novecento wide Bold" panose="00000805000000000000" charset="0"/>
              </a:rPr>
              <a:t>物理系统</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sp>
        <p:nvSpPr>
          <p:cNvPr id="52" name="TextBox 12"/>
          <p:cNvSpPr txBox="1"/>
          <p:nvPr/>
        </p:nvSpPr>
        <p:spPr>
          <a:xfrm>
            <a:off x="873125" y="1785620"/>
            <a:ext cx="3758565" cy="3366135"/>
          </a:xfrm>
          <a:prstGeom prst="rect">
            <a:avLst/>
          </a:prstGeom>
          <a:noFill/>
        </p:spPr>
        <p:txBody>
          <a:bodyPr wrap="square" rtlCol="0">
            <a:noAutofit/>
          </a:bodyPr>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子弹与敌人的碰撞处理，让子弹碰到敌人就爆炸 </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在Bullet预制体上添加一个Rigidbody刚体，取消勾选Use Gravity，</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在Bullet中处理触发检测</a:t>
            </a:r>
            <a:r>
              <a:rPr kumimoji="0" lang="en-US" alt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OnTriggerEnter方法，</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定义好爆炸的特效字段</a:t>
            </a:r>
            <a:r>
              <a:rPr kumimoji="0" lang="en-US" alt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explosionEffectPrefab，</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在Enemy中添加TakeDamage方法表示受到了伤害</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p:txBody>
      </p:sp>
      <p:pic>
        <p:nvPicPr>
          <p:cNvPr id="23" name="图片 22"/>
          <p:cNvPicPr>
            <a:picLocks noChangeAspect="1"/>
          </p:cNvPicPr>
          <p:nvPr/>
        </p:nvPicPr>
        <p:blipFill>
          <a:blip r:embed="rId5"/>
          <a:stretch>
            <a:fillRect/>
          </a:stretch>
        </p:blipFill>
        <p:spPr>
          <a:xfrm>
            <a:off x="4794885" y="1988820"/>
            <a:ext cx="6736715" cy="42964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873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2" name="矩形 1"/>
          <p:cNvSpPr/>
          <p:nvPr/>
        </p:nvSpPr>
        <p:spPr>
          <a:xfrm>
            <a:off x="9938385" y="922655"/>
            <a:ext cx="1211580" cy="1092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3" name="直接连接符 2"/>
          <p:cNvCxnSpPr/>
          <p:nvPr/>
        </p:nvCxnSpPr>
        <p:spPr>
          <a:xfrm flipV="1">
            <a:off x="9648190" y="664845"/>
            <a:ext cx="1798320" cy="1624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628505" y="652145"/>
            <a:ext cx="1798320" cy="160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道具_带框_至纯源石"/>
          <p:cNvPicPr>
            <a:picLocks noChangeAspect="1"/>
          </p:cNvPicPr>
          <p:nvPr/>
        </p:nvPicPr>
        <p:blipFill>
          <a:blip r:embed="rId4">
            <a:grayscl/>
            <a:lum bright="-66000" contrast="12000"/>
          </a:blip>
          <a:stretch>
            <a:fillRect/>
          </a:stretch>
        </p:blipFill>
        <p:spPr>
          <a:xfrm>
            <a:off x="9988550" y="922655"/>
            <a:ext cx="1110615" cy="1110615"/>
          </a:xfrm>
          <a:prstGeom prst="rect">
            <a:avLst/>
          </a:prstGeom>
          <a:effectLst>
            <a:outerShdw blurRad="50800" dist="38100" dir="2700000" algn="tl" rotWithShape="0">
              <a:prstClr val="black">
                <a:alpha val="40000"/>
              </a:prstClr>
            </a:outerShdw>
          </a:effectLst>
        </p:spPr>
      </p:pic>
      <p:sp>
        <p:nvSpPr>
          <p:cNvPr id="17" name="文本框 16"/>
          <p:cNvSpPr txBox="1"/>
          <p:nvPr/>
        </p:nvSpPr>
        <p:spPr>
          <a:xfrm>
            <a:off x="9897110" y="1077595"/>
            <a:ext cx="1252855" cy="793115"/>
          </a:xfrm>
          <a:prstGeom prst="rect">
            <a:avLst/>
          </a:prstGeom>
          <a:noFill/>
        </p:spPr>
        <p:txBody>
          <a:bodyPr wrap="square" lIns="46990" tIns="46990" rIns="46990" bIns="46990" rtlCol="0" anchor="ctr" anchorCtr="0">
            <a:noAutofit/>
          </a:bodyPr>
          <a:p>
            <a:pPr algn="ctr"/>
            <a:r>
              <a:rPr lang="en-US" altLang="zh-CN" sz="1400" b="1">
                <a:solidFill>
                  <a:schemeClr val="bg1"/>
                </a:solidFill>
                <a:latin typeface="Novecento wide Bold" panose="00000805000000000000" charset="0"/>
                <a:cs typeface="Novecento wide Bold" panose="00000805000000000000" charset="0"/>
              </a:rPr>
              <a:t>HELLO</a:t>
            </a:r>
            <a:endParaRPr lang="en-US" altLang="zh-CN" sz="1400" b="1">
              <a:solidFill>
                <a:schemeClr val="bg1"/>
              </a:solidFill>
              <a:latin typeface="Novecento wide Bold" panose="00000805000000000000" charset="0"/>
              <a:cs typeface="Novecento wide Bold" panose="00000805000000000000" charset="0"/>
            </a:endParaRPr>
          </a:p>
          <a:p>
            <a:pPr algn="ctr"/>
            <a:r>
              <a:rPr lang="en-US" altLang="zh-CN" sz="1400" b="1">
                <a:solidFill>
                  <a:schemeClr val="bg1"/>
                </a:solidFill>
                <a:latin typeface="Novecento wide Bold" panose="00000805000000000000" charset="0"/>
                <a:cs typeface="Novecento wide Bold" panose="00000805000000000000" charset="0"/>
              </a:rPr>
              <a:t>WORLD</a:t>
            </a:r>
            <a:endParaRPr lang="en-US" altLang="zh-CN" sz="1400" b="1">
              <a:solidFill>
                <a:schemeClr val="bg1"/>
              </a:solidFill>
              <a:latin typeface="Novecento wide Bold" panose="00000805000000000000" charset="0"/>
              <a:cs typeface="Novecento wide Bold" panose="00000805000000000000" charset="0"/>
            </a:endParaRPr>
          </a:p>
        </p:txBody>
      </p:sp>
      <p:sp>
        <p:nvSpPr>
          <p:cNvPr id="18" name="文本框 17"/>
          <p:cNvSpPr txBox="1"/>
          <p:nvPr/>
        </p:nvSpPr>
        <p:spPr>
          <a:xfrm>
            <a:off x="9479915" y="72390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1" name="矩形 20"/>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46" name="文本框 45"/>
          <p:cNvSpPr txBox="1"/>
          <p:nvPr/>
        </p:nvSpPr>
        <p:spPr>
          <a:xfrm>
            <a:off x="7193280" y="845820"/>
            <a:ext cx="2054860" cy="583565"/>
          </a:xfrm>
          <a:prstGeom prst="rect">
            <a:avLst/>
          </a:prstGeom>
          <a:noFill/>
        </p:spPr>
        <p:txBody>
          <a:bodyPr wrap="square" rtlCol="0">
            <a:spAutoFit/>
          </a:bodyPr>
          <a:p>
            <a:pPr algn="just"/>
            <a:r>
              <a:rPr lang="en-US" altLang="zh-CN" sz="3200">
                <a:latin typeface="Novecento wide Bold" panose="00000805000000000000" charset="0"/>
                <a:ea typeface="Source Han Sans Heavy" panose="020B0A00000000000000" charset="-122"/>
                <a:cs typeface="Novecento wide Bold" panose="00000805000000000000" charset="0"/>
              </a:rPr>
              <a:t>物理系统</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pic>
        <p:nvPicPr>
          <p:cNvPr id="9" name="图片 8"/>
          <p:cNvPicPr>
            <a:picLocks noChangeAspect="1"/>
          </p:cNvPicPr>
          <p:nvPr/>
        </p:nvPicPr>
        <p:blipFill>
          <a:blip r:embed="rId5"/>
          <a:stretch>
            <a:fillRect/>
          </a:stretch>
        </p:blipFill>
        <p:spPr>
          <a:xfrm>
            <a:off x="760730" y="634365"/>
            <a:ext cx="5898515" cy="3542665"/>
          </a:xfrm>
          <a:prstGeom prst="rect">
            <a:avLst/>
          </a:prstGeom>
        </p:spPr>
      </p:pic>
      <p:pic>
        <p:nvPicPr>
          <p:cNvPr id="10" name="图片 9"/>
          <p:cNvPicPr>
            <a:picLocks noChangeAspect="1"/>
          </p:cNvPicPr>
          <p:nvPr/>
        </p:nvPicPr>
        <p:blipFill>
          <a:blip r:embed="rId6"/>
          <a:stretch>
            <a:fillRect/>
          </a:stretch>
        </p:blipFill>
        <p:spPr>
          <a:xfrm>
            <a:off x="5093335" y="2120265"/>
            <a:ext cx="6438265" cy="42297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873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2" name="矩形 1"/>
          <p:cNvSpPr/>
          <p:nvPr/>
        </p:nvSpPr>
        <p:spPr>
          <a:xfrm>
            <a:off x="9938385" y="922655"/>
            <a:ext cx="1211580" cy="1092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3" name="直接连接符 2"/>
          <p:cNvCxnSpPr/>
          <p:nvPr/>
        </p:nvCxnSpPr>
        <p:spPr>
          <a:xfrm flipV="1">
            <a:off x="9648190" y="664845"/>
            <a:ext cx="1798320" cy="1624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628505" y="652145"/>
            <a:ext cx="1798320" cy="160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道具_带框_至纯源石"/>
          <p:cNvPicPr>
            <a:picLocks noChangeAspect="1"/>
          </p:cNvPicPr>
          <p:nvPr/>
        </p:nvPicPr>
        <p:blipFill>
          <a:blip r:embed="rId4">
            <a:grayscl/>
            <a:lum bright="-66000" contrast="12000"/>
          </a:blip>
          <a:stretch>
            <a:fillRect/>
          </a:stretch>
        </p:blipFill>
        <p:spPr>
          <a:xfrm>
            <a:off x="9988550" y="922655"/>
            <a:ext cx="1110615" cy="1110615"/>
          </a:xfrm>
          <a:prstGeom prst="rect">
            <a:avLst/>
          </a:prstGeom>
          <a:effectLst>
            <a:outerShdw blurRad="50800" dist="38100" dir="2700000" algn="tl" rotWithShape="0">
              <a:prstClr val="black">
                <a:alpha val="40000"/>
              </a:prstClr>
            </a:outerShdw>
          </a:effectLst>
        </p:spPr>
      </p:pic>
      <p:sp>
        <p:nvSpPr>
          <p:cNvPr id="17" name="文本框 16"/>
          <p:cNvSpPr txBox="1"/>
          <p:nvPr/>
        </p:nvSpPr>
        <p:spPr>
          <a:xfrm>
            <a:off x="9897110" y="1077595"/>
            <a:ext cx="1252855" cy="793115"/>
          </a:xfrm>
          <a:prstGeom prst="rect">
            <a:avLst/>
          </a:prstGeom>
          <a:noFill/>
        </p:spPr>
        <p:txBody>
          <a:bodyPr wrap="square" lIns="46990" tIns="46990" rIns="46990" bIns="46990" rtlCol="0" anchor="ctr" anchorCtr="0">
            <a:noAutofit/>
          </a:bodyPr>
          <a:p>
            <a:pPr algn="ctr"/>
            <a:r>
              <a:rPr lang="en-US" altLang="zh-CN" sz="1400" b="1">
                <a:solidFill>
                  <a:schemeClr val="bg1"/>
                </a:solidFill>
                <a:latin typeface="Novecento wide Bold" panose="00000805000000000000" charset="0"/>
                <a:cs typeface="Novecento wide Bold" panose="00000805000000000000" charset="0"/>
              </a:rPr>
              <a:t>HELLO</a:t>
            </a:r>
            <a:endParaRPr lang="en-US" altLang="zh-CN" sz="1400" b="1">
              <a:solidFill>
                <a:schemeClr val="bg1"/>
              </a:solidFill>
              <a:latin typeface="Novecento wide Bold" panose="00000805000000000000" charset="0"/>
              <a:cs typeface="Novecento wide Bold" panose="00000805000000000000" charset="0"/>
            </a:endParaRPr>
          </a:p>
          <a:p>
            <a:pPr algn="ctr"/>
            <a:r>
              <a:rPr lang="en-US" altLang="zh-CN" sz="1400" b="1">
                <a:solidFill>
                  <a:schemeClr val="bg1"/>
                </a:solidFill>
                <a:latin typeface="Novecento wide Bold" panose="00000805000000000000" charset="0"/>
                <a:cs typeface="Novecento wide Bold" panose="00000805000000000000" charset="0"/>
              </a:rPr>
              <a:t>WORLD</a:t>
            </a:r>
            <a:endParaRPr lang="en-US" altLang="zh-CN" sz="1400" b="1">
              <a:solidFill>
                <a:schemeClr val="bg1"/>
              </a:solidFill>
              <a:latin typeface="Novecento wide Bold" panose="00000805000000000000" charset="0"/>
              <a:cs typeface="Novecento wide Bold" panose="00000805000000000000" charset="0"/>
            </a:endParaRPr>
          </a:p>
        </p:txBody>
      </p:sp>
      <p:sp>
        <p:nvSpPr>
          <p:cNvPr id="18" name="文本框 17"/>
          <p:cNvSpPr txBox="1"/>
          <p:nvPr/>
        </p:nvSpPr>
        <p:spPr>
          <a:xfrm>
            <a:off x="9479915" y="72390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1" name="矩形 20"/>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46" name="文本框 45"/>
          <p:cNvSpPr txBox="1"/>
          <p:nvPr/>
        </p:nvSpPr>
        <p:spPr>
          <a:xfrm>
            <a:off x="1022350" y="624840"/>
            <a:ext cx="2054860" cy="583565"/>
          </a:xfrm>
          <a:prstGeom prst="rect">
            <a:avLst/>
          </a:prstGeom>
          <a:noFill/>
        </p:spPr>
        <p:txBody>
          <a:bodyPr wrap="square" rtlCol="0">
            <a:spAutoFit/>
          </a:bodyPr>
          <a:p>
            <a:pPr algn="just"/>
            <a:r>
              <a:rPr lang="en-US" altLang="zh-CN" sz="3200">
                <a:latin typeface="Novecento wide Bold" panose="00000805000000000000" charset="0"/>
                <a:ea typeface="Source Han Sans Heavy" panose="020B0A00000000000000" charset="-122"/>
                <a:cs typeface="Novecento wide Bold" panose="00000805000000000000" charset="0"/>
              </a:rPr>
              <a:t>数学基础</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sp>
        <p:nvSpPr>
          <p:cNvPr id="52" name="TextBox 12"/>
          <p:cNvSpPr txBox="1"/>
          <p:nvPr/>
        </p:nvSpPr>
        <p:spPr>
          <a:xfrm>
            <a:off x="875030" y="1208405"/>
            <a:ext cx="8604885" cy="603885"/>
          </a:xfrm>
          <a:prstGeom prst="rect">
            <a:avLst/>
          </a:prstGeom>
          <a:noFill/>
        </p:spPr>
        <p:txBody>
          <a:bodyPr wrap="square" rtlCol="0">
            <a:spAutoFit/>
          </a:bodyPr>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Cube创建基本的地图 创建一个空物体记作"MapCube"，</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把与地图map相关的都放进去，创建一个cube,进行ctrl+d复制，按住ctrl进行拖拽</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p:txBody>
      </p:sp>
      <p:pic>
        <p:nvPicPr>
          <p:cNvPr id="9" name="图片 8" descr="9e3b48cb2517ac23cb3f7f0030ea0aa"/>
          <p:cNvPicPr>
            <a:picLocks noChangeAspect="1"/>
          </p:cNvPicPr>
          <p:nvPr/>
        </p:nvPicPr>
        <p:blipFill>
          <a:blip r:embed="rId5"/>
          <a:stretch>
            <a:fillRect/>
          </a:stretch>
        </p:blipFill>
        <p:spPr>
          <a:xfrm>
            <a:off x="1022350" y="2403475"/>
            <a:ext cx="9525635" cy="28435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873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2" name="矩形 1"/>
          <p:cNvSpPr/>
          <p:nvPr/>
        </p:nvSpPr>
        <p:spPr>
          <a:xfrm>
            <a:off x="9938385" y="922655"/>
            <a:ext cx="1211580" cy="1092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3" name="直接连接符 2"/>
          <p:cNvCxnSpPr/>
          <p:nvPr/>
        </p:nvCxnSpPr>
        <p:spPr>
          <a:xfrm flipV="1">
            <a:off x="9648190" y="664845"/>
            <a:ext cx="1798320" cy="1624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628505" y="652145"/>
            <a:ext cx="1798320" cy="160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道具_带框_至纯源石"/>
          <p:cNvPicPr>
            <a:picLocks noChangeAspect="1"/>
          </p:cNvPicPr>
          <p:nvPr/>
        </p:nvPicPr>
        <p:blipFill>
          <a:blip r:embed="rId4">
            <a:grayscl/>
            <a:lum bright="-66000" contrast="12000"/>
          </a:blip>
          <a:stretch>
            <a:fillRect/>
          </a:stretch>
        </p:blipFill>
        <p:spPr>
          <a:xfrm>
            <a:off x="9988550" y="922655"/>
            <a:ext cx="1110615" cy="1110615"/>
          </a:xfrm>
          <a:prstGeom prst="rect">
            <a:avLst/>
          </a:prstGeom>
          <a:effectLst>
            <a:outerShdw blurRad="50800" dist="38100" dir="2700000" algn="tl" rotWithShape="0">
              <a:prstClr val="black">
                <a:alpha val="40000"/>
              </a:prstClr>
            </a:outerShdw>
          </a:effectLst>
        </p:spPr>
      </p:pic>
      <p:sp>
        <p:nvSpPr>
          <p:cNvPr id="17" name="文本框 16"/>
          <p:cNvSpPr txBox="1"/>
          <p:nvPr/>
        </p:nvSpPr>
        <p:spPr>
          <a:xfrm>
            <a:off x="9897110" y="1077595"/>
            <a:ext cx="1252855" cy="793115"/>
          </a:xfrm>
          <a:prstGeom prst="rect">
            <a:avLst/>
          </a:prstGeom>
          <a:noFill/>
        </p:spPr>
        <p:txBody>
          <a:bodyPr wrap="square" lIns="46990" tIns="46990" rIns="46990" bIns="46990" rtlCol="0" anchor="ctr" anchorCtr="0">
            <a:noAutofit/>
          </a:bodyPr>
          <a:p>
            <a:pPr algn="ctr"/>
            <a:r>
              <a:rPr lang="en-US" altLang="zh-CN" sz="1400" b="1">
                <a:solidFill>
                  <a:schemeClr val="bg1"/>
                </a:solidFill>
                <a:latin typeface="Novecento wide Bold" panose="00000805000000000000" charset="0"/>
                <a:cs typeface="Novecento wide Bold" panose="00000805000000000000" charset="0"/>
              </a:rPr>
              <a:t>HELLO</a:t>
            </a:r>
            <a:endParaRPr lang="en-US" altLang="zh-CN" sz="1400" b="1">
              <a:solidFill>
                <a:schemeClr val="bg1"/>
              </a:solidFill>
              <a:latin typeface="Novecento wide Bold" panose="00000805000000000000" charset="0"/>
              <a:cs typeface="Novecento wide Bold" panose="00000805000000000000" charset="0"/>
            </a:endParaRPr>
          </a:p>
          <a:p>
            <a:pPr algn="ctr"/>
            <a:r>
              <a:rPr lang="en-US" altLang="zh-CN" sz="1400" b="1">
                <a:solidFill>
                  <a:schemeClr val="bg1"/>
                </a:solidFill>
                <a:latin typeface="Novecento wide Bold" panose="00000805000000000000" charset="0"/>
                <a:cs typeface="Novecento wide Bold" panose="00000805000000000000" charset="0"/>
              </a:rPr>
              <a:t>WORLD</a:t>
            </a:r>
            <a:endParaRPr lang="en-US" altLang="zh-CN" sz="1400" b="1">
              <a:solidFill>
                <a:schemeClr val="bg1"/>
              </a:solidFill>
              <a:latin typeface="Novecento wide Bold" panose="00000805000000000000" charset="0"/>
              <a:cs typeface="Novecento wide Bold" panose="00000805000000000000" charset="0"/>
            </a:endParaRPr>
          </a:p>
        </p:txBody>
      </p:sp>
      <p:sp>
        <p:nvSpPr>
          <p:cNvPr id="18" name="文本框 17"/>
          <p:cNvSpPr txBox="1"/>
          <p:nvPr/>
        </p:nvSpPr>
        <p:spPr>
          <a:xfrm>
            <a:off x="9479915" y="72390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1" name="矩形 20"/>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46" name="文本框 45"/>
          <p:cNvSpPr txBox="1"/>
          <p:nvPr/>
        </p:nvSpPr>
        <p:spPr>
          <a:xfrm>
            <a:off x="1022350" y="624840"/>
            <a:ext cx="2054860" cy="583565"/>
          </a:xfrm>
          <a:prstGeom prst="rect">
            <a:avLst/>
          </a:prstGeom>
          <a:noFill/>
        </p:spPr>
        <p:txBody>
          <a:bodyPr wrap="square" rtlCol="0">
            <a:spAutoFit/>
          </a:bodyPr>
          <a:p>
            <a:pPr algn="just"/>
            <a:r>
              <a:rPr lang="en-US" altLang="zh-CN" sz="3200">
                <a:latin typeface="Novecento wide Bold" panose="00000805000000000000" charset="0"/>
                <a:ea typeface="Source Han Sans Heavy" panose="020B0A00000000000000" charset="-122"/>
                <a:cs typeface="Novecento wide Bold" panose="00000805000000000000" charset="0"/>
              </a:rPr>
              <a:t>UI系统</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sp>
        <p:nvSpPr>
          <p:cNvPr id="52" name="TextBox 12"/>
          <p:cNvSpPr txBox="1"/>
          <p:nvPr/>
        </p:nvSpPr>
        <p:spPr>
          <a:xfrm>
            <a:off x="1022350" y="1208405"/>
            <a:ext cx="6986905" cy="1373505"/>
          </a:xfrm>
          <a:prstGeom prst="rect">
            <a:avLst/>
          </a:prstGeom>
          <a:noFill/>
        </p:spPr>
        <p:txBody>
          <a:bodyPr wrap="square" rtlCol="0">
            <a:spAutoFit/>
          </a:bodyPr>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子弹与敌人的碰撞处理，让子弹碰到敌人就爆炸 在Bullet预制体上添加一个Rigidbody刚体，取消勾选Use Gravity，在Bullet中处理触发检测OnTriggerEnter方法，定义好爆炸的特效字段explosionEffectPrefab，在Enemy中添加TakeDamage方法表示受到了伤害</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p:txBody>
      </p:sp>
      <p:pic>
        <p:nvPicPr>
          <p:cNvPr id="9" name="图片 8" descr="zHS7Nj"/>
          <p:cNvPicPr>
            <a:picLocks noChangeAspect="1"/>
          </p:cNvPicPr>
          <p:nvPr/>
        </p:nvPicPr>
        <p:blipFill>
          <a:blip r:embed="rId5"/>
          <a:stretch>
            <a:fillRect/>
          </a:stretch>
        </p:blipFill>
        <p:spPr>
          <a:xfrm>
            <a:off x="2332355" y="2411095"/>
            <a:ext cx="6187440" cy="3710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873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2" name="矩形 1"/>
          <p:cNvSpPr/>
          <p:nvPr/>
        </p:nvSpPr>
        <p:spPr>
          <a:xfrm>
            <a:off x="9938385" y="922655"/>
            <a:ext cx="1211580" cy="1092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3" name="直接连接符 2"/>
          <p:cNvCxnSpPr/>
          <p:nvPr/>
        </p:nvCxnSpPr>
        <p:spPr>
          <a:xfrm flipV="1">
            <a:off x="9648190" y="664845"/>
            <a:ext cx="1798320" cy="1624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628505" y="652145"/>
            <a:ext cx="1798320" cy="160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道具_带框_至纯源石"/>
          <p:cNvPicPr>
            <a:picLocks noChangeAspect="1"/>
          </p:cNvPicPr>
          <p:nvPr/>
        </p:nvPicPr>
        <p:blipFill>
          <a:blip r:embed="rId4">
            <a:grayscl/>
            <a:lum bright="-66000" contrast="12000"/>
          </a:blip>
          <a:stretch>
            <a:fillRect/>
          </a:stretch>
        </p:blipFill>
        <p:spPr>
          <a:xfrm>
            <a:off x="9988550" y="922655"/>
            <a:ext cx="1110615" cy="1110615"/>
          </a:xfrm>
          <a:prstGeom prst="rect">
            <a:avLst/>
          </a:prstGeom>
          <a:effectLst>
            <a:outerShdw blurRad="50800" dist="38100" dir="2700000" algn="tl" rotWithShape="0">
              <a:prstClr val="black">
                <a:alpha val="40000"/>
              </a:prstClr>
            </a:outerShdw>
          </a:effectLst>
        </p:spPr>
      </p:pic>
      <p:sp>
        <p:nvSpPr>
          <p:cNvPr id="17" name="文本框 16"/>
          <p:cNvSpPr txBox="1"/>
          <p:nvPr/>
        </p:nvSpPr>
        <p:spPr>
          <a:xfrm>
            <a:off x="9897110" y="1077595"/>
            <a:ext cx="1252855" cy="793115"/>
          </a:xfrm>
          <a:prstGeom prst="rect">
            <a:avLst/>
          </a:prstGeom>
          <a:noFill/>
        </p:spPr>
        <p:txBody>
          <a:bodyPr wrap="square" lIns="46990" tIns="46990" rIns="46990" bIns="46990" rtlCol="0" anchor="ctr" anchorCtr="0">
            <a:noAutofit/>
          </a:bodyPr>
          <a:p>
            <a:pPr algn="ctr"/>
            <a:r>
              <a:rPr lang="en-US" altLang="zh-CN" sz="1400" b="1">
                <a:solidFill>
                  <a:schemeClr val="bg1"/>
                </a:solidFill>
                <a:latin typeface="Novecento wide Bold" panose="00000805000000000000" charset="0"/>
                <a:cs typeface="Novecento wide Bold" panose="00000805000000000000" charset="0"/>
              </a:rPr>
              <a:t>HELLO</a:t>
            </a:r>
            <a:endParaRPr lang="en-US" altLang="zh-CN" sz="1400" b="1">
              <a:solidFill>
                <a:schemeClr val="bg1"/>
              </a:solidFill>
              <a:latin typeface="Novecento wide Bold" panose="00000805000000000000" charset="0"/>
              <a:cs typeface="Novecento wide Bold" panose="00000805000000000000" charset="0"/>
            </a:endParaRPr>
          </a:p>
          <a:p>
            <a:pPr algn="ctr"/>
            <a:r>
              <a:rPr lang="en-US" altLang="zh-CN" sz="1400" b="1">
                <a:solidFill>
                  <a:schemeClr val="bg1"/>
                </a:solidFill>
                <a:latin typeface="Novecento wide Bold" panose="00000805000000000000" charset="0"/>
                <a:cs typeface="Novecento wide Bold" panose="00000805000000000000" charset="0"/>
              </a:rPr>
              <a:t>WORLD</a:t>
            </a:r>
            <a:endParaRPr lang="en-US" altLang="zh-CN" sz="1400" b="1">
              <a:solidFill>
                <a:schemeClr val="bg1"/>
              </a:solidFill>
              <a:latin typeface="Novecento wide Bold" panose="00000805000000000000" charset="0"/>
              <a:cs typeface="Novecento wide Bold" panose="00000805000000000000" charset="0"/>
            </a:endParaRPr>
          </a:p>
        </p:txBody>
      </p:sp>
      <p:sp>
        <p:nvSpPr>
          <p:cNvPr id="18" name="文本框 17"/>
          <p:cNvSpPr txBox="1"/>
          <p:nvPr/>
        </p:nvSpPr>
        <p:spPr>
          <a:xfrm>
            <a:off x="9479915" y="72390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1" name="矩形 20"/>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46" name="文本框 45"/>
          <p:cNvSpPr txBox="1"/>
          <p:nvPr/>
        </p:nvSpPr>
        <p:spPr>
          <a:xfrm>
            <a:off x="1022350" y="624840"/>
            <a:ext cx="2054860" cy="583565"/>
          </a:xfrm>
          <a:prstGeom prst="rect">
            <a:avLst/>
          </a:prstGeom>
          <a:noFill/>
        </p:spPr>
        <p:txBody>
          <a:bodyPr wrap="square" rtlCol="0">
            <a:spAutoFit/>
          </a:bodyPr>
          <a:p>
            <a:pPr algn="just"/>
            <a:r>
              <a:rPr lang="en-US" altLang="zh-CN" sz="3200">
                <a:latin typeface="Novecento wide Bold" panose="00000805000000000000" charset="0"/>
                <a:ea typeface="Source Han Sans Heavy" panose="020B0A00000000000000" charset="-122"/>
                <a:cs typeface="Novecento wide Bold" panose="00000805000000000000" charset="0"/>
                <a:sym typeface="+mn-ea"/>
              </a:rPr>
              <a:t>UI系统</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pic>
        <p:nvPicPr>
          <p:cNvPr id="9" name="图片 8"/>
          <p:cNvPicPr>
            <a:picLocks noChangeAspect="1"/>
          </p:cNvPicPr>
          <p:nvPr/>
        </p:nvPicPr>
        <p:blipFill>
          <a:blip r:embed="rId5"/>
          <a:stretch>
            <a:fillRect/>
          </a:stretch>
        </p:blipFill>
        <p:spPr>
          <a:xfrm>
            <a:off x="2035175" y="1316990"/>
            <a:ext cx="3829050" cy="4972050"/>
          </a:xfrm>
          <a:prstGeom prst="rect">
            <a:avLst/>
          </a:prstGeom>
        </p:spPr>
      </p:pic>
      <p:pic>
        <p:nvPicPr>
          <p:cNvPr id="10" name="图片 9"/>
          <p:cNvPicPr>
            <a:picLocks noChangeAspect="1"/>
          </p:cNvPicPr>
          <p:nvPr/>
        </p:nvPicPr>
        <p:blipFill>
          <a:blip r:embed="rId6"/>
          <a:stretch>
            <a:fillRect/>
          </a:stretch>
        </p:blipFill>
        <p:spPr>
          <a:xfrm>
            <a:off x="6089650" y="664845"/>
            <a:ext cx="3623310" cy="4394835"/>
          </a:xfrm>
          <a:prstGeom prst="rect">
            <a:avLst/>
          </a:prstGeom>
        </p:spPr>
      </p:pic>
      <p:pic>
        <p:nvPicPr>
          <p:cNvPr id="11" name="图片 10"/>
          <p:cNvPicPr>
            <a:picLocks noChangeAspect="1"/>
          </p:cNvPicPr>
          <p:nvPr/>
        </p:nvPicPr>
        <p:blipFill>
          <a:blip r:embed="rId7"/>
          <a:stretch>
            <a:fillRect/>
          </a:stretch>
        </p:blipFill>
        <p:spPr>
          <a:xfrm>
            <a:off x="6075045" y="5059680"/>
            <a:ext cx="3637915" cy="1345565"/>
          </a:xfrm>
          <a:prstGeom prst="rect">
            <a:avLst/>
          </a:prstGeom>
        </p:spPr>
      </p:pic>
      <p:sp>
        <p:nvSpPr>
          <p:cNvPr id="12" name="文本框 11"/>
          <p:cNvSpPr txBox="1"/>
          <p:nvPr/>
        </p:nvSpPr>
        <p:spPr>
          <a:xfrm>
            <a:off x="3275965" y="845185"/>
            <a:ext cx="1398270" cy="314325"/>
          </a:xfrm>
          <a:prstGeom prst="rect">
            <a:avLst/>
          </a:prstGeom>
          <a:noFill/>
        </p:spPr>
        <p:txBody>
          <a:bodyPr wrap="square" rtlCol="0">
            <a:noAutofit/>
          </a:bodyPr>
          <a:p>
            <a:pPr algn="just"/>
            <a:r>
              <a:rPr lang="en-US" altLang="zh-CN" sz="2000">
                <a:latin typeface="Novecento wide Bold" panose="00000805000000000000" charset="0"/>
                <a:ea typeface="Source Han Sans Heavy" panose="020B0A00000000000000" charset="-122"/>
                <a:cs typeface="Novecento wide Bold" panose="00000805000000000000" charset="0"/>
                <a:sym typeface="+mn-ea"/>
              </a:rPr>
              <a:t>选择炮塔</a:t>
            </a:r>
            <a:endParaRPr lang="en-US" altLang="zh-CN" sz="2000">
              <a:latin typeface="Novecento wide Bold" panose="00000805000000000000" charset="0"/>
              <a:ea typeface="Source Han Sans Heavy" panose="020B0A00000000000000" charset="-122"/>
              <a:cs typeface="Novecento wide Bold" panose="00000805000000000000" charset="0"/>
              <a:sym typeface="+mn-ea"/>
            </a:endParaRPr>
          </a:p>
        </p:txBody>
      </p:sp>
      <p:sp>
        <p:nvSpPr>
          <p:cNvPr id="14" name="文本框 13"/>
          <p:cNvSpPr txBox="1"/>
          <p:nvPr/>
        </p:nvSpPr>
        <p:spPr>
          <a:xfrm>
            <a:off x="9938385" y="3764280"/>
            <a:ext cx="1546225" cy="1249045"/>
          </a:xfrm>
          <a:prstGeom prst="rect">
            <a:avLst/>
          </a:prstGeom>
          <a:noFill/>
        </p:spPr>
        <p:txBody>
          <a:bodyPr wrap="square" rtlCol="0">
            <a:noAutofit/>
          </a:bodyPr>
          <a:p>
            <a:pPr algn="just"/>
            <a:r>
              <a:rPr lang="en-US" altLang="zh-CN" sz="2000">
                <a:latin typeface="Novecento wide Bold" panose="00000805000000000000" charset="0"/>
                <a:ea typeface="Source Han Sans Heavy" panose="020B0A00000000000000" charset="-122"/>
                <a:cs typeface="Novecento wide Bold" panose="00000805000000000000" charset="0"/>
                <a:sym typeface="+mn-ea"/>
              </a:rPr>
              <a:t>控制按钮</a:t>
            </a:r>
            <a:endParaRPr lang="en-US" altLang="zh-CN" sz="2000">
              <a:latin typeface="Novecento wide Bold" panose="00000805000000000000" charset="0"/>
              <a:ea typeface="Source Han Sans Heavy" panose="020B0A00000000000000" charset="-122"/>
              <a:cs typeface="Novecento wide Bold" panose="00000805000000000000" charset="0"/>
              <a:sym typeface="+mn-ea"/>
            </a:endParaRPr>
          </a:p>
          <a:p>
            <a:pPr algn="just"/>
            <a:r>
              <a:rPr lang="en-US" altLang="zh-CN" sz="2000">
                <a:latin typeface="Novecento wide Bold" panose="00000805000000000000" charset="0"/>
                <a:ea typeface="Source Han Sans Heavy" panose="020B0A00000000000000" charset="-122"/>
                <a:cs typeface="Novecento wide Bold" panose="00000805000000000000" charset="0"/>
                <a:sym typeface="+mn-ea"/>
              </a:rPr>
              <a:t>暂停/退出</a:t>
            </a:r>
            <a:endParaRPr lang="en-US" altLang="zh-CN" sz="2000">
              <a:latin typeface="Novecento wide Bold" panose="00000805000000000000" charset="0"/>
              <a:ea typeface="Source Han Sans Heavy" panose="020B0A00000000000000" charset="-122"/>
              <a:cs typeface="Novecento wide Bold" panose="00000805000000000000"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6000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2" name="矩形 1"/>
          <p:cNvSpPr/>
          <p:nvPr/>
        </p:nvSpPr>
        <p:spPr>
          <a:xfrm>
            <a:off x="9938385" y="922655"/>
            <a:ext cx="1211580" cy="1092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3" name="直接连接符 2"/>
          <p:cNvCxnSpPr/>
          <p:nvPr/>
        </p:nvCxnSpPr>
        <p:spPr>
          <a:xfrm flipV="1">
            <a:off x="9648190" y="664845"/>
            <a:ext cx="1798320" cy="1624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628505" y="652145"/>
            <a:ext cx="1798320" cy="160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道具_带框_至纯源石"/>
          <p:cNvPicPr>
            <a:picLocks noChangeAspect="1"/>
          </p:cNvPicPr>
          <p:nvPr/>
        </p:nvPicPr>
        <p:blipFill>
          <a:blip r:embed="rId4">
            <a:grayscl/>
            <a:lum bright="-66000" contrast="12000"/>
          </a:blip>
          <a:stretch>
            <a:fillRect/>
          </a:stretch>
        </p:blipFill>
        <p:spPr>
          <a:xfrm>
            <a:off x="9988550" y="922655"/>
            <a:ext cx="1110615" cy="1110615"/>
          </a:xfrm>
          <a:prstGeom prst="rect">
            <a:avLst/>
          </a:prstGeom>
          <a:effectLst>
            <a:outerShdw blurRad="50800" dist="38100" dir="2700000" algn="tl" rotWithShape="0">
              <a:prstClr val="black">
                <a:alpha val="40000"/>
              </a:prstClr>
            </a:outerShdw>
          </a:effectLst>
        </p:spPr>
      </p:pic>
      <p:sp>
        <p:nvSpPr>
          <p:cNvPr id="17" name="文本框 16"/>
          <p:cNvSpPr txBox="1"/>
          <p:nvPr/>
        </p:nvSpPr>
        <p:spPr>
          <a:xfrm>
            <a:off x="9897110" y="1077595"/>
            <a:ext cx="1252855" cy="793115"/>
          </a:xfrm>
          <a:prstGeom prst="rect">
            <a:avLst/>
          </a:prstGeom>
          <a:noFill/>
        </p:spPr>
        <p:txBody>
          <a:bodyPr wrap="square" lIns="46990" tIns="46990" rIns="46990" bIns="46990" rtlCol="0" anchor="ctr" anchorCtr="0">
            <a:noAutofit/>
          </a:bodyPr>
          <a:p>
            <a:pPr algn="ctr"/>
            <a:r>
              <a:rPr lang="en-US" altLang="zh-CN" sz="1400" b="1">
                <a:solidFill>
                  <a:schemeClr val="bg1"/>
                </a:solidFill>
                <a:latin typeface="Novecento wide Bold" panose="00000805000000000000" charset="0"/>
                <a:cs typeface="Novecento wide Bold" panose="00000805000000000000" charset="0"/>
              </a:rPr>
              <a:t>HELLO</a:t>
            </a:r>
            <a:endParaRPr lang="en-US" altLang="zh-CN" sz="1400" b="1">
              <a:solidFill>
                <a:schemeClr val="bg1"/>
              </a:solidFill>
              <a:latin typeface="Novecento wide Bold" panose="00000805000000000000" charset="0"/>
              <a:cs typeface="Novecento wide Bold" panose="00000805000000000000" charset="0"/>
            </a:endParaRPr>
          </a:p>
          <a:p>
            <a:pPr algn="ctr"/>
            <a:r>
              <a:rPr lang="en-US" altLang="zh-CN" sz="1400" b="1">
                <a:solidFill>
                  <a:schemeClr val="bg1"/>
                </a:solidFill>
                <a:latin typeface="Novecento wide Bold" panose="00000805000000000000" charset="0"/>
                <a:cs typeface="Novecento wide Bold" panose="00000805000000000000" charset="0"/>
              </a:rPr>
              <a:t>WORLD</a:t>
            </a:r>
            <a:endParaRPr lang="en-US" altLang="zh-CN" sz="1400" b="1">
              <a:solidFill>
                <a:schemeClr val="bg1"/>
              </a:solidFill>
              <a:latin typeface="Novecento wide Bold" panose="00000805000000000000" charset="0"/>
              <a:cs typeface="Novecento wide Bold" panose="00000805000000000000" charset="0"/>
            </a:endParaRPr>
          </a:p>
        </p:txBody>
      </p:sp>
      <p:sp>
        <p:nvSpPr>
          <p:cNvPr id="18" name="文本框 17"/>
          <p:cNvSpPr txBox="1"/>
          <p:nvPr/>
        </p:nvSpPr>
        <p:spPr>
          <a:xfrm>
            <a:off x="9479915" y="72390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1" name="矩形 20"/>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46" name="文本框 45"/>
          <p:cNvSpPr txBox="1"/>
          <p:nvPr/>
        </p:nvSpPr>
        <p:spPr>
          <a:xfrm>
            <a:off x="1022350" y="624840"/>
            <a:ext cx="2054860" cy="583565"/>
          </a:xfrm>
          <a:prstGeom prst="rect">
            <a:avLst/>
          </a:prstGeom>
          <a:noFill/>
        </p:spPr>
        <p:txBody>
          <a:bodyPr wrap="square" rtlCol="0">
            <a:spAutoFit/>
          </a:bodyPr>
          <a:p>
            <a:pPr algn="just"/>
            <a:r>
              <a:rPr lang="en-US" altLang="zh-CN" sz="3200">
                <a:latin typeface="Novecento wide Bold" panose="00000805000000000000" charset="0"/>
                <a:ea typeface="Source Han Sans Heavy" panose="020B0A00000000000000" charset="-122"/>
                <a:cs typeface="Novecento wide Bold" panose="00000805000000000000" charset="0"/>
              </a:rPr>
              <a:t>动画系统</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sp>
        <p:nvSpPr>
          <p:cNvPr id="52" name="TextBox 12"/>
          <p:cNvSpPr txBox="1"/>
          <p:nvPr/>
        </p:nvSpPr>
        <p:spPr>
          <a:xfrm>
            <a:off x="804545" y="1208405"/>
            <a:ext cx="4686300" cy="3494405"/>
          </a:xfrm>
          <a:prstGeom prst="rect">
            <a:avLst/>
          </a:prstGeom>
          <a:noFill/>
        </p:spPr>
        <p:txBody>
          <a:bodyPr wrap="square" rtlCol="0">
            <a:noAutofit/>
          </a:bodyPr>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void Start()</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positions = Waypoints.positions;</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totalHp = hp;   //一开始变化的血量等于敌人的血量</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hpSlider = GetComponentInChildren&lt;Slider&gt;();  //获得敌人身上的ui中的Slider组件 显示血量的减少</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//敌人受到伤害扣血</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public void TakeDamage(float damage)</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if (hp &lt;= 0) return;  </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hp -= damage;</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hpSlider.value = (float)hp / totalHp;</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if (hp &lt;= 0)  //血量为0</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Die();   //销毁函数</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sz="16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p:txBody>
      </p:sp>
      <p:pic>
        <p:nvPicPr>
          <p:cNvPr id="9" name="图片 8" descr="zHkJrq"/>
          <p:cNvPicPr>
            <a:picLocks noChangeAspect="1"/>
          </p:cNvPicPr>
          <p:nvPr/>
        </p:nvPicPr>
        <p:blipFill>
          <a:blip r:embed="rId5"/>
          <a:stretch>
            <a:fillRect/>
          </a:stretch>
        </p:blipFill>
        <p:spPr>
          <a:xfrm>
            <a:off x="5490210" y="2771775"/>
            <a:ext cx="5956300" cy="3578225"/>
          </a:xfrm>
          <a:prstGeom prst="rect">
            <a:avLst/>
          </a:prstGeom>
        </p:spPr>
      </p:pic>
      <p:sp>
        <p:nvSpPr>
          <p:cNvPr id="10" name="文本框 9"/>
          <p:cNvSpPr txBox="1"/>
          <p:nvPr/>
        </p:nvSpPr>
        <p:spPr>
          <a:xfrm>
            <a:off x="6253480" y="1376045"/>
            <a:ext cx="3226435" cy="1322070"/>
          </a:xfrm>
          <a:prstGeom prst="rect">
            <a:avLst/>
          </a:prstGeom>
          <a:noFill/>
        </p:spPr>
        <p:txBody>
          <a:bodyPr wrap="square" rtlCol="0">
            <a:spAutoFit/>
          </a:bodyPr>
          <a:p>
            <a:pPr algn="just"/>
            <a:r>
              <a:rPr lang="en-US" altLang="zh-CN" sz="2000">
                <a:solidFill>
                  <a:srgbClr val="0070C0"/>
                </a:solidFill>
                <a:latin typeface="宋体" panose="02010600030101010101" pitchFamily="2" charset="-122"/>
                <a:ea typeface="宋体" panose="02010600030101010101" pitchFamily="2" charset="-122"/>
                <a:cs typeface="宋体" panose="02010600030101010101" pitchFamily="2" charset="-122"/>
              </a:rPr>
              <a:t>敌人血条显示</a:t>
            </a:r>
            <a:endParaRPr lang="en-US" altLang="zh-CN" sz="2000">
              <a:solidFill>
                <a:srgbClr val="0070C0"/>
              </a:solidFill>
              <a:latin typeface="宋体" panose="02010600030101010101" pitchFamily="2" charset="-122"/>
              <a:ea typeface="宋体" panose="02010600030101010101" pitchFamily="2" charset="-122"/>
              <a:cs typeface="宋体" panose="02010600030101010101" pitchFamily="2" charset="-122"/>
            </a:endParaRPr>
          </a:p>
          <a:p>
            <a:pPr algn="just"/>
            <a:endParaRPr lang="en-US" altLang="zh-CN" sz="2000">
              <a:solidFill>
                <a:srgbClr val="0070C0"/>
              </a:solidFill>
              <a:latin typeface="宋体" panose="02010600030101010101" pitchFamily="2" charset="-122"/>
              <a:ea typeface="宋体" panose="02010600030101010101" pitchFamily="2" charset="-122"/>
              <a:cs typeface="宋体" panose="02010600030101010101" pitchFamily="2" charset="-122"/>
            </a:endParaRPr>
          </a:p>
          <a:p>
            <a:pPr algn="just"/>
            <a:r>
              <a:rPr lang="en-US" altLang="zh-CN" sz="2000">
                <a:solidFill>
                  <a:srgbClr val="0070C0"/>
                </a:solidFill>
                <a:latin typeface="宋体" panose="02010600030101010101" pitchFamily="2" charset="-122"/>
                <a:ea typeface="宋体" panose="02010600030101010101" pitchFamily="2" charset="-122"/>
                <a:cs typeface="宋体" panose="02010600030101010101" pitchFamily="2" charset="-122"/>
              </a:rPr>
              <a:t>血条为Slider组件</a:t>
            </a:r>
            <a:endParaRPr lang="en-US" altLang="zh-CN" sz="2000">
              <a:solidFill>
                <a:srgbClr val="0070C0"/>
              </a:solidFill>
              <a:latin typeface="宋体" panose="02010600030101010101" pitchFamily="2" charset="-122"/>
              <a:ea typeface="宋体" panose="02010600030101010101" pitchFamily="2" charset="-122"/>
              <a:cs typeface="宋体" panose="02010600030101010101" pitchFamily="2" charset="-122"/>
            </a:endParaRPr>
          </a:p>
          <a:p>
            <a:pPr algn="just"/>
            <a:r>
              <a:rPr lang="en-US" altLang="zh-CN" sz="2000">
                <a:solidFill>
                  <a:srgbClr val="0070C0"/>
                </a:solidFill>
                <a:latin typeface="宋体" panose="02010600030101010101" pitchFamily="2" charset="-122"/>
                <a:ea typeface="宋体" panose="02010600030101010101" pitchFamily="2" charset="-122"/>
                <a:cs typeface="宋体" panose="02010600030101010101" pitchFamily="2" charset="-122"/>
              </a:rPr>
              <a:t>通过Enemy脚本控制</a:t>
            </a:r>
            <a:endParaRPr lang="en-US" altLang="zh-CN" sz="2000">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873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2" name="矩形 1"/>
          <p:cNvSpPr/>
          <p:nvPr/>
        </p:nvSpPr>
        <p:spPr>
          <a:xfrm>
            <a:off x="9938385" y="922655"/>
            <a:ext cx="1211580" cy="10928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3" name="直接连接符 2"/>
          <p:cNvCxnSpPr/>
          <p:nvPr/>
        </p:nvCxnSpPr>
        <p:spPr>
          <a:xfrm flipV="1">
            <a:off x="9648190" y="664845"/>
            <a:ext cx="1798320" cy="1624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628505" y="652145"/>
            <a:ext cx="1798320" cy="1604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片 15" descr="道具_带框_至纯源石"/>
          <p:cNvPicPr>
            <a:picLocks noChangeAspect="1"/>
          </p:cNvPicPr>
          <p:nvPr/>
        </p:nvPicPr>
        <p:blipFill>
          <a:blip r:embed="rId4">
            <a:grayscl/>
            <a:lum bright="-66000" contrast="12000"/>
          </a:blip>
          <a:stretch>
            <a:fillRect/>
          </a:stretch>
        </p:blipFill>
        <p:spPr>
          <a:xfrm>
            <a:off x="9988550" y="922655"/>
            <a:ext cx="1110615" cy="1110615"/>
          </a:xfrm>
          <a:prstGeom prst="rect">
            <a:avLst/>
          </a:prstGeom>
          <a:effectLst>
            <a:outerShdw blurRad="50800" dist="38100" dir="2700000" algn="tl" rotWithShape="0">
              <a:prstClr val="black">
                <a:alpha val="40000"/>
              </a:prstClr>
            </a:outerShdw>
          </a:effectLst>
        </p:spPr>
      </p:pic>
      <p:sp>
        <p:nvSpPr>
          <p:cNvPr id="17" name="文本框 16"/>
          <p:cNvSpPr txBox="1"/>
          <p:nvPr/>
        </p:nvSpPr>
        <p:spPr>
          <a:xfrm>
            <a:off x="9897110" y="1077595"/>
            <a:ext cx="1252855" cy="793115"/>
          </a:xfrm>
          <a:prstGeom prst="rect">
            <a:avLst/>
          </a:prstGeom>
          <a:noFill/>
        </p:spPr>
        <p:txBody>
          <a:bodyPr wrap="square" lIns="46990" tIns="46990" rIns="46990" bIns="46990" rtlCol="0" anchor="ctr" anchorCtr="0">
            <a:noAutofit/>
          </a:bodyPr>
          <a:p>
            <a:pPr algn="ctr"/>
            <a:r>
              <a:rPr lang="en-US" altLang="zh-CN" sz="1400" b="1">
                <a:solidFill>
                  <a:schemeClr val="bg1"/>
                </a:solidFill>
                <a:latin typeface="Novecento wide Bold" panose="00000805000000000000" charset="0"/>
                <a:cs typeface="Novecento wide Bold" panose="00000805000000000000" charset="0"/>
              </a:rPr>
              <a:t>HELLO</a:t>
            </a:r>
            <a:endParaRPr lang="en-US" altLang="zh-CN" sz="1400" b="1">
              <a:solidFill>
                <a:schemeClr val="bg1"/>
              </a:solidFill>
              <a:latin typeface="Novecento wide Bold" panose="00000805000000000000" charset="0"/>
              <a:cs typeface="Novecento wide Bold" panose="00000805000000000000" charset="0"/>
            </a:endParaRPr>
          </a:p>
          <a:p>
            <a:pPr algn="ctr"/>
            <a:r>
              <a:rPr lang="en-US" altLang="zh-CN" sz="1400" b="1">
                <a:solidFill>
                  <a:schemeClr val="bg1"/>
                </a:solidFill>
                <a:latin typeface="Novecento wide Bold" panose="00000805000000000000" charset="0"/>
                <a:cs typeface="Novecento wide Bold" panose="00000805000000000000" charset="0"/>
              </a:rPr>
              <a:t>WORLD</a:t>
            </a:r>
            <a:endParaRPr lang="en-US" altLang="zh-CN" sz="1400" b="1">
              <a:solidFill>
                <a:schemeClr val="bg1"/>
              </a:solidFill>
              <a:latin typeface="Novecento wide Bold" panose="00000805000000000000" charset="0"/>
              <a:cs typeface="Novecento wide Bold" panose="00000805000000000000" charset="0"/>
            </a:endParaRPr>
          </a:p>
        </p:txBody>
      </p:sp>
      <p:sp>
        <p:nvSpPr>
          <p:cNvPr id="18" name="文本框 17"/>
          <p:cNvSpPr txBox="1"/>
          <p:nvPr/>
        </p:nvSpPr>
        <p:spPr>
          <a:xfrm>
            <a:off x="9479915" y="72390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1" name="矩形 20"/>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46" name="文本框 45"/>
          <p:cNvSpPr txBox="1"/>
          <p:nvPr/>
        </p:nvSpPr>
        <p:spPr>
          <a:xfrm>
            <a:off x="1022350" y="624840"/>
            <a:ext cx="3388360" cy="583565"/>
          </a:xfrm>
          <a:prstGeom prst="rect">
            <a:avLst/>
          </a:prstGeom>
          <a:noFill/>
        </p:spPr>
        <p:txBody>
          <a:bodyPr wrap="square" rtlCol="0">
            <a:spAutoFit/>
          </a:bodyPr>
          <a:p>
            <a:pPr algn="just"/>
            <a:r>
              <a:rPr lang="en-US" altLang="zh-CN" sz="3200">
                <a:latin typeface="Novecento wide Bold" panose="00000805000000000000" charset="0"/>
                <a:ea typeface="Source Han Sans Heavy" panose="020B0A00000000000000" charset="-122"/>
                <a:cs typeface="Novecento wide Bold" panose="00000805000000000000" charset="0"/>
              </a:rPr>
              <a:t>数据保存和加载</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sp>
        <p:nvSpPr>
          <p:cNvPr id="52" name="TextBox 12"/>
          <p:cNvSpPr txBox="1"/>
          <p:nvPr/>
        </p:nvSpPr>
        <p:spPr>
          <a:xfrm>
            <a:off x="6367145" y="922655"/>
            <a:ext cx="5079365" cy="4759960"/>
          </a:xfrm>
          <a:prstGeom prst="rect">
            <a:avLst/>
          </a:prstGeom>
          <a:noFill/>
        </p:spPr>
        <p:txBody>
          <a:bodyPr wrap="square" rtlCol="0">
            <a:noAutofit/>
          </a:bodyPr>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//炮塔数据类（类型 价格）</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[System.Serializable]    //可序列化</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public class TurretData</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public GameObject turretPrefab;   //炮台的预制体</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public int cost;    //炮塔的价格</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public GameObject turretUpgradedPrefab;   //升级后的炮塔预制体</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public int costUpgraded;   //升级炮塔的价格</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public TurretType type;   //炮塔的类型</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//枚举类型</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public enum TurretType</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//三种炮塔的类型</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LaserTurret,</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MissileTurret,</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StandardTurret</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a:t>
            </a:r>
            <a:endParaRPr kumimoji="0" lang="id-ID" sz="1200"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p:txBody>
      </p:sp>
      <p:sp>
        <p:nvSpPr>
          <p:cNvPr id="9" name="文本框 8"/>
          <p:cNvSpPr txBox="1"/>
          <p:nvPr/>
        </p:nvSpPr>
        <p:spPr>
          <a:xfrm>
            <a:off x="1022350" y="3626485"/>
            <a:ext cx="4451350" cy="1076325"/>
          </a:xfrm>
          <a:prstGeom prst="rect">
            <a:avLst/>
          </a:prstGeom>
          <a:noFill/>
        </p:spPr>
        <p:txBody>
          <a:bodyPr wrap="square" rtlCol="0">
            <a:spAutoFit/>
          </a:bodyPr>
          <a:p>
            <a:pPr algn="just"/>
            <a:r>
              <a:rPr lang="en-US" altLang="zh-CN" sz="1600">
                <a:latin typeface="Novecento wide Bold" panose="00000805000000000000" charset="0"/>
                <a:ea typeface="Source Han Sans Heavy" panose="020B0A00000000000000" charset="-122"/>
                <a:cs typeface="Novecento wide Bold" panose="00000805000000000000" charset="0"/>
              </a:rPr>
              <a:t>炮塔的数据类</a:t>
            </a:r>
            <a:endParaRPr lang="en-US" altLang="zh-CN" sz="1600">
              <a:latin typeface="Novecento wide Bold" panose="00000805000000000000" charset="0"/>
              <a:ea typeface="Source Han Sans Heavy" panose="020B0A00000000000000" charset="-122"/>
              <a:cs typeface="Novecento wide Bold" panose="00000805000000000000" charset="0"/>
            </a:endParaRPr>
          </a:p>
          <a:p>
            <a:pPr algn="just"/>
            <a:endParaRPr lang="en-US" altLang="zh-CN" sz="1600">
              <a:latin typeface="Novecento wide Bold" panose="00000805000000000000" charset="0"/>
              <a:ea typeface="Source Han Sans Heavy" panose="020B0A00000000000000" charset="-122"/>
              <a:cs typeface="Novecento wide Bold" panose="00000805000000000000" charset="0"/>
            </a:endParaRPr>
          </a:p>
          <a:p>
            <a:pPr algn="just"/>
            <a:r>
              <a:rPr lang="en-US" altLang="zh-CN" sz="1600">
                <a:latin typeface="Novecento wide Bold" panose="00000805000000000000" charset="0"/>
                <a:ea typeface="Source Han Sans Heavy" panose="020B0A00000000000000" charset="-122"/>
                <a:cs typeface="Novecento wide Bold" panose="00000805000000000000" charset="0"/>
              </a:rPr>
              <a:t>创建炮台数据类</a:t>
            </a:r>
            <a:endParaRPr lang="en-US" altLang="zh-CN" sz="1600">
              <a:latin typeface="Novecento wide Bold" panose="00000805000000000000" charset="0"/>
              <a:ea typeface="Source Han Sans Heavy" panose="020B0A00000000000000" charset="-122"/>
              <a:cs typeface="Novecento wide Bold" panose="00000805000000000000" charset="0"/>
            </a:endParaRPr>
          </a:p>
          <a:p>
            <a:pPr algn="just"/>
            <a:r>
              <a:rPr lang="en-US" altLang="zh-CN" sz="1600">
                <a:latin typeface="Novecento wide Bold" panose="00000805000000000000" charset="0"/>
                <a:ea typeface="Source Han Sans Heavy" panose="020B0A00000000000000" charset="-122"/>
                <a:cs typeface="Novecento wide Bold" panose="00000805000000000000" charset="0"/>
              </a:rPr>
              <a:t>用来保存炮台相关数据，创建脚本TurretData</a:t>
            </a:r>
            <a:endParaRPr lang="en-US" altLang="zh-CN" sz="1600">
              <a:latin typeface="Novecento wide Bold" panose="00000805000000000000" charset="0"/>
              <a:ea typeface="Source Han Sans Heavy" panose="020B0A00000000000000" charset="-122"/>
              <a:cs typeface="Novecento wide Bold" panose="00000805000000000000" charset="0"/>
            </a:endParaRPr>
          </a:p>
        </p:txBody>
      </p:sp>
      <p:sp>
        <p:nvSpPr>
          <p:cNvPr id="10" name="文本框 9"/>
          <p:cNvSpPr txBox="1"/>
          <p:nvPr/>
        </p:nvSpPr>
        <p:spPr>
          <a:xfrm>
            <a:off x="919480" y="1471295"/>
            <a:ext cx="4451350" cy="1322070"/>
          </a:xfrm>
          <a:prstGeom prst="rect">
            <a:avLst/>
          </a:prstGeom>
          <a:noFill/>
        </p:spPr>
        <p:txBody>
          <a:bodyPr wrap="square" rtlCol="0">
            <a:spAutoFit/>
          </a:bodyPr>
          <a:p>
            <a:pPr algn="just"/>
            <a:r>
              <a:rPr lang="en-US" altLang="zh-CN" sz="1600">
                <a:latin typeface="Novecento wide Bold" panose="00000805000000000000" charset="0"/>
                <a:ea typeface="Source Han Sans Heavy" panose="020B0A00000000000000" charset="-122"/>
                <a:cs typeface="Novecento wide Bold" panose="00000805000000000000" charset="0"/>
              </a:rPr>
              <a:t>金钱的管理</a:t>
            </a:r>
            <a:endParaRPr lang="en-US" altLang="zh-CN" sz="1600">
              <a:latin typeface="Novecento wide Bold" panose="00000805000000000000" charset="0"/>
              <a:ea typeface="Source Han Sans Heavy" panose="020B0A00000000000000" charset="-122"/>
              <a:cs typeface="Novecento wide Bold" panose="00000805000000000000" charset="0"/>
            </a:endParaRPr>
          </a:p>
          <a:p>
            <a:pPr algn="just"/>
            <a:endParaRPr lang="en-US" altLang="zh-CN" sz="1600">
              <a:latin typeface="Novecento wide Bold" panose="00000805000000000000" charset="0"/>
              <a:ea typeface="Source Han Sans Heavy" panose="020B0A00000000000000" charset="-122"/>
              <a:cs typeface="Novecento wide Bold" panose="00000805000000000000" charset="0"/>
            </a:endParaRPr>
          </a:p>
          <a:p>
            <a:pPr algn="just"/>
            <a:r>
              <a:rPr lang="en-US" altLang="zh-CN" sz="1600">
                <a:latin typeface="Novecento wide Bold" panose="00000805000000000000" charset="0"/>
                <a:ea typeface="Source Han Sans Heavy" panose="020B0A00000000000000" charset="-122"/>
                <a:cs typeface="Novecento wide Bold" panose="00000805000000000000" charset="0"/>
              </a:rPr>
              <a:t>在gameCanvas下创建MoneyText，在BuildManager脚本中加入方法ChangeMoney和字段money</a:t>
            </a:r>
            <a:endParaRPr lang="en-US" altLang="zh-CN" sz="1600">
              <a:latin typeface="Novecento wide Bold" panose="00000805000000000000" charset="0"/>
              <a:ea typeface="Source Han Sans Heavy" panose="020B0A00000000000000" charset="-122"/>
              <a:cs typeface="Novecento wide Bold" panose="00000805000000000000" charset="0"/>
            </a:endParaRPr>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9" name="任意多边形 2"/>
          <p:cNvSpPr/>
          <p:nvPr/>
        </p:nvSpPr>
        <p:spPr>
          <a:xfrm>
            <a:off x="5122183" y="1373836"/>
            <a:ext cx="1947636" cy="1745615"/>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solidFill>
            <a:srgbClr val="F39CB8"/>
          </a:solidFill>
          <a:ln>
            <a:solidFill>
              <a:srgbClr val="F39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10" name="文本框 9"/>
          <p:cNvSpPr txBox="1"/>
          <p:nvPr/>
        </p:nvSpPr>
        <p:spPr>
          <a:xfrm>
            <a:off x="4812816" y="1724342"/>
            <a:ext cx="2521069" cy="156966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PART </a:t>
            </a:r>
            <a:r>
              <a:rPr kumimoji="0" lang="en-US" altLang="zh-CN" sz="4800" b="1" i="0" u="none" strike="noStrike" kern="1200" cap="none" spc="0" normalizeH="0" baseline="0" noProof="0" dirty="0" smtClean="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03</a:t>
            </a:r>
            <a:endParaRPr kumimoji="0" lang="zh-CN" altLang="en-US" sz="48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cxnSp>
        <p:nvCxnSpPr>
          <p:cNvPr id="11" name="直接连接符 10"/>
          <p:cNvCxnSpPr/>
          <p:nvPr/>
        </p:nvCxnSpPr>
        <p:spPr>
          <a:xfrm>
            <a:off x="5794265" y="2701392"/>
            <a:ext cx="624104" cy="1"/>
          </a:xfrm>
          <a:prstGeom prst="line">
            <a:avLst/>
          </a:prstGeom>
          <a:ln w="38100" cap="rnd">
            <a:solidFill>
              <a:srgbClr val="C2E5E8"/>
            </a:solidFill>
            <a:roun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920307" y="3415170"/>
            <a:ext cx="6705600" cy="2120581"/>
            <a:chOff x="2831407" y="343405"/>
            <a:chExt cx="6705600" cy="2120581"/>
          </a:xfrm>
        </p:grpSpPr>
        <p:sp>
          <p:nvSpPr>
            <p:cNvPr id="13" name="文本框 12"/>
            <p:cNvSpPr txBox="1"/>
            <p:nvPr/>
          </p:nvSpPr>
          <p:spPr>
            <a:xfrm>
              <a:off x="4645661" y="343405"/>
              <a:ext cx="2926080" cy="9220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5400" dirty="0">
                  <a:solidFill>
                    <a:schemeClr val="tx1">
                      <a:lumMod val="95000"/>
                      <a:lumOff val="5000"/>
                    </a:schemeClr>
                  </a:solidFill>
                  <a:latin typeface="印品黑体" panose="00000500000000000000" pitchFamily="2" charset="-122"/>
                  <a:ea typeface="印品黑体" panose="00000500000000000000" pitchFamily="2" charset="-122"/>
                  <a:sym typeface="+mn-ea"/>
                </a:rPr>
                <a:t>运行效果</a:t>
              </a:r>
              <a:endParaRPr lang="zh-CN" altLang="en-US" sz="5400" dirty="0">
                <a:solidFill>
                  <a:schemeClr val="tx1">
                    <a:lumMod val="95000"/>
                    <a:lumOff val="5000"/>
                  </a:schemeClr>
                </a:solidFill>
                <a:latin typeface="印品黑体" panose="00000500000000000000" pitchFamily="2" charset="-122"/>
                <a:ea typeface="印品黑体" panose="00000500000000000000" pitchFamily="2" charset="-122"/>
              </a:endParaRPr>
            </a:p>
          </p:txBody>
        </p:sp>
        <p:sp>
          <p:nvSpPr>
            <p:cNvPr id="14" name="文本框 13"/>
            <p:cNvSpPr txBox="1"/>
            <p:nvPr/>
          </p:nvSpPr>
          <p:spPr>
            <a:xfrm>
              <a:off x="2831407" y="1266735"/>
              <a:ext cx="6705600" cy="1197251"/>
            </a:xfrm>
            <a:prstGeom prst="rect">
              <a:avLst/>
            </a:prstGeom>
            <a:noFill/>
          </p:spPr>
          <p:txBody>
            <a:bodyPr wrap="square" rtlCol="0">
              <a:spAutoFit/>
              <a:scene3d>
                <a:camera prst="orthographicFront"/>
                <a:lightRig rig="threePt" dir="t"/>
              </a:scene3d>
              <a:sp3d contourW="12700"/>
            </a:bodyPr>
            <a:lstStyle/>
            <a:p>
              <a:pPr algn="ctr">
                <a:lnSpc>
                  <a:spcPts val="2200"/>
                </a:lnSpc>
              </a:pPr>
              <a:r>
                <a:rPr lang="en-US" altLang="zh-CN" sz="1400" b="1" dirty="0">
                  <a:effectLst/>
                  <a:latin typeface="印品黑体" panose="00000500000000000000" pitchFamily="2" charset="-122"/>
                  <a:ea typeface="印品黑体" panose="00000500000000000000" pitchFamily="2" charset="-122"/>
                </a:rPr>
                <a:t>Time would heal almost all wounds. If your wounds have not been healed up, please wait for a short while. To the world you may be one person, but to one person you.</a:t>
              </a:r>
              <a:endParaRPr lang="zh-CN" altLang="en-US" sz="1400" b="1" dirty="0">
                <a:latin typeface="印品黑体" panose="00000500000000000000" pitchFamily="2" charset="-122"/>
                <a:ea typeface="印品黑体" panose="00000500000000000000" pitchFamily="2"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cs typeface="+mn-ea"/>
                <a:sym typeface="微软雅黑 Light" panose="020B0502040204020203"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3000"/>
                            </p:stCondLst>
                            <p:childTnLst>
                              <p:par>
                                <p:cTn id="39" presetID="16" presetClass="entr" presetSubtype="21"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par>
                          <p:cTn id="42" fill="hold">
                            <p:stCondLst>
                              <p:cond delay="3500"/>
                            </p:stCondLst>
                            <p:childTnLst>
                              <p:par>
                                <p:cTn id="43" presetID="42"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13" name="文本框 12"/>
          <p:cNvSpPr txBox="1"/>
          <p:nvPr/>
        </p:nvSpPr>
        <p:spPr>
          <a:xfrm>
            <a:off x="2570163" y="2031365"/>
            <a:ext cx="1249680" cy="521970"/>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dirty="0">
                <a:solidFill>
                  <a:schemeClr val="tx1">
                    <a:lumMod val="95000"/>
                    <a:lumOff val="5000"/>
                  </a:schemeClr>
                </a:solidFill>
                <a:latin typeface="印品黑体" panose="00000500000000000000" pitchFamily="2" charset="-122"/>
                <a:ea typeface="印品黑体" panose="00000500000000000000" pitchFamily="2" charset="-122"/>
                <a:sym typeface="+mn-ea"/>
              </a:rPr>
              <a:t>升级前</a:t>
            </a:r>
            <a:endParaRPr lang="zh-CN" altLang="en-US" sz="2800" dirty="0">
              <a:solidFill>
                <a:schemeClr val="tx1">
                  <a:lumMod val="95000"/>
                  <a:lumOff val="5000"/>
                </a:schemeClr>
              </a:solidFill>
              <a:latin typeface="印品黑体" panose="00000500000000000000" pitchFamily="2" charset="-122"/>
              <a:ea typeface="印品黑体" panose="00000500000000000000" pitchFamily="2" charset="-122"/>
            </a:endParaRPr>
          </a:p>
        </p:txBody>
      </p:sp>
      <p:pic>
        <p:nvPicPr>
          <p:cNvPr id="2" name="图片 1" descr="z7R5vV"/>
          <p:cNvPicPr>
            <a:picLocks noChangeAspect="1"/>
          </p:cNvPicPr>
          <p:nvPr/>
        </p:nvPicPr>
        <p:blipFill>
          <a:blip r:embed="rId4"/>
          <a:stretch>
            <a:fillRect/>
          </a:stretch>
        </p:blipFill>
        <p:spPr>
          <a:xfrm>
            <a:off x="748665" y="2724150"/>
            <a:ext cx="5868670" cy="3359150"/>
          </a:xfrm>
          <a:prstGeom prst="rect">
            <a:avLst/>
          </a:prstGeom>
        </p:spPr>
      </p:pic>
      <p:pic>
        <p:nvPicPr>
          <p:cNvPr id="3" name="图片 2" descr="z7WpDO"/>
          <p:cNvPicPr>
            <a:picLocks noChangeAspect="1"/>
          </p:cNvPicPr>
          <p:nvPr/>
        </p:nvPicPr>
        <p:blipFill>
          <a:blip r:embed="rId5"/>
          <a:stretch>
            <a:fillRect/>
          </a:stretch>
        </p:blipFill>
        <p:spPr>
          <a:xfrm>
            <a:off x="6217285" y="617220"/>
            <a:ext cx="5243830" cy="2893695"/>
          </a:xfrm>
          <a:prstGeom prst="rect">
            <a:avLst/>
          </a:prstGeom>
        </p:spPr>
      </p:pic>
      <p:sp>
        <p:nvSpPr>
          <p:cNvPr id="15" name="文本框 14"/>
          <p:cNvSpPr txBox="1"/>
          <p:nvPr/>
        </p:nvSpPr>
        <p:spPr>
          <a:xfrm>
            <a:off x="680403" y="662940"/>
            <a:ext cx="1097280" cy="645160"/>
          </a:xfrm>
          <a:prstGeom prst="rect">
            <a:avLst/>
          </a:prstGeom>
          <a:noFill/>
        </p:spPr>
        <p:txBody>
          <a:bodyPr wrap="none" rtlCol="0">
            <a:spAutoFit/>
            <a:scene3d>
              <a:camera prst="orthographicFront"/>
              <a:lightRig rig="threePt" dir="t"/>
            </a:scene3d>
            <a:sp3d contourW="12700"/>
          </a:bodyPr>
          <a:p>
            <a:pPr lvl="0" algn="ctr">
              <a:defRPr/>
            </a:pPr>
            <a:r>
              <a:rPr lang="zh-CN" altLang="en-US" sz="3600" dirty="0">
                <a:solidFill>
                  <a:schemeClr val="tx1">
                    <a:lumMod val="95000"/>
                    <a:lumOff val="5000"/>
                  </a:schemeClr>
                </a:solidFill>
                <a:latin typeface="印品黑体" panose="00000500000000000000" pitchFamily="2" charset="-122"/>
                <a:ea typeface="印品黑体" panose="00000500000000000000" pitchFamily="2" charset="-122"/>
                <a:sym typeface="+mn-ea"/>
              </a:rPr>
              <a:t>炮塔</a:t>
            </a:r>
            <a:endParaRPr lang="zh-CN" altLang="en-US" sz="3600" dirty="0">
              <a:solidFill>
                <a:schemeClr val="tx1">
                  <a:lumMod val="95000"/>
                  <a:lumOff val="5000"/>
                </a:schemeClr>
              </a:solidFill>
              <a:latin typeface="印品黑体" panose="00000500000000000000" pitchFamily="2" charset="-122"/>
              <a:ea typeface="印品黑体" panose="00000500000000000000" pitchFamily="2" charset="-122"/>
            </a:endParaRPr>
          </a:p>
        </p:txBody>
      </p:sp>
      <p:sp>
        <p:nvSpPr>
          <p:cNvPr id="16" name="文本框 15"/>
          <p:cNvSpPr txBox="1"/>
          <p:nvPr/>
        </p:nvSpPr>
        <p:spPr>
          <a:xfrm>
            <a:off x="8284210" y="3808730"/>
            <a:ext cx="1718945" cy="521970"/>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2800" dirty="0">
                <a:solidFill>
                  <a:schemeClr val="tx1">
                    <a:lumMod val="95000"/>
                    <a:lumOff val="5000"/>
                  </a:schemeClr>
                </a:solidFill>
                <a:latin typeface="印品黑体" panose="00000500000000000000" pitchFamily="2" charset="-122"/>
                <a:ea typeface="印品黑体" panose="00000500000000000000" pitchFamily="2" charset="-122"/>
                <a:sym typeface="+mn-ea"/>
              </a:rPr>
              <a:t>升级后</a:t>
            </a:r>
            <a:endParaRPr lang="zh-CN" altLang="en-US" sz="2800" dirty="0">
              <a:solidFill>
                <a:schemeClr val="tx1">
                  <a:lumMod val="95000"/>
                  <a:lumOff val="5000"/>
                </a:schemeClr>
              </a:solidFill>
              <a:latin typeface="印品黑体" panose="00000500000000000000" pitchFamily="2" charset="-122"/>
              <a:ea typeface="印品黑体"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9" name="图片 8"/>
          <p:cNvPicPr>
            <a:picLocks noChangeAspect="1"/>
          </p:cNvPicPr>
          <p:nvPr/>
        </p:nvPicPr>
        <p:blipFill>
          <a:blip r:embed="rId2" cstate="screen"/>
          <a:stretch>
            <a:fillRect/>
          </a:stretch>
        </p:blipFill>
        <p:spPr>
          <a:xfrm>
            <a:off x="10837538" y="-347471"/>
            <a:ext cx="1667529" cy="1818890"/>
          </a:xfrm>
          <a:prstGeom prst="rect">
            <a:avLst/>
          </a:prstGeom>
        </p:spPr>
      </p:pic>
      <p:sp>
        <p:nvSpPr>
          <p:cNvPr id="5" name="图文框 4"/>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pic>
        <p:nvPicPr>
          <p:cNvPr id="6" name="图片 5"/>
          <p:cNvPicPr>
            <a:picLocks noChangeAspect="1"/>
          </p:cNvPicPr>
          <p:nvPr/>
        </p:nvPicPr>
        <p:blipFill>
          <a:blip r:embed="rId4"/>
          <a:stretch>
            <a:fillRect/>
          </a:stretch>
        </p:blipFill>
        <p:spPr>
          <a:xfrm>
            <a:off x="4105466" y="1564365"/>
            <a:ext cx="3992227" cy="540129"/>
          </a:xfrm>
          <a:prstGeom prst="rect">
            <a:avLst/>
          </a:prstGeom>
        </p:spPr>
      </p:pic>
      <p:grpSp>
        <p:nvGrpSpPr>
          <p:cNvPr id="10" name="组合 9"/>
          <p:cNvGrpSpPr/>
          <p:nvPr/>
        </p:nvGrpSpPr>
        <p:grpSpPr>
          <a:xfrm>
            <a:off x="1278251" y="2637263"/>
            <a:ext cx="1996068" cy="3088888"/>
            <a:chOff x="802888" y="2653990"/>
            <a:chExt cx="1996068" cy="3088888"/>
          </a:xfrm>
        </p:grpSpPr>
        <p:sp>
          <p:nvSpPr>
            <p:cNvPr id="11" name="矩形 10"/>
            <p:cNvSpPr/>
            <p:nvPr/>
          </p:nvSpPr>
          <p:spPr>
            <a:xfrm>
              <a:off x="802888" y="2653990"/>
              <a:ext cx="1996068" cy="3088888"/>
            </a:xfrm>
            <a:prstGeom prst="rect">
              <a:avLst/>
            </a:prstGeom>
            <a:noFill/>
            <a:ln>
              <a:solidFill>
                <a:srgbClr val="F39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12" name="文本框 11"/>
            <p:cNvSpPr txBox="1"/>
            <p:nvPr/>
          </p:nvSpPr>
          <p:spPr>
            <a:xfrm>
              <a:off x="1504205" y="3053516"/>
              <a:ext cx="59343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01</a:t>
              </a:r>
              <a:endParaRPr kumimoji="0" lang="zh-CN" altLang="en-US" sz="36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13" name="文本框 12"/>
            <p:cNvSpPr txBox="1"/>
            <p:nvPr/>
          </p:nvSpPr>
          <p:spPr>
            <a:xfrm>
              <a:off x="1099883" y="3840034"/>
              <a:ext cx="1402080" cy="4603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项目概述</a:t>
              </a:r>
              <a:endParaRPr kumimoji="0" lang="zh-CN" altLang="en-US" sz="24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14" name="矩形 13"/>
            <p:cNvSpPr/>
            <p:nvPr/>
          </p:nvSpPr>
          <p:spPr>
            <a:xfrm>
              <a:off x="873965" y="4302792"/>
              <a:ext cx="1876475" cy="533400"/>
            </a:xfrm>
            <a:prstGeom prst="rect">
              <a:avLst/>
            </a:prstGeom>
          </p:spPr>
          <p:txBody>
            <a:bodyPr wrap="square">
              <a:spAutoFit/>
            </a:bodyPr>
            <a:lstStyle/>
            <a:p>
              <a:pPr lvl="0" algn="ctr">
                <a:lnSpc>
                  <a:spcPct val="120000"/>
                </a:lnSpc>
              </a:pPr>
              <a:endParaRPr lang="en-US" altLang="zh-CN" sz="1200" dirty="0">
                <a:effectLst/>
                <a:latin typeface="印品黑体" panose="00000500000000000000" pitchFamily="2" charset="-122"/>
                <a:ea typeface="印品黑体" panose="00000500000000000000" pitchFamily="2" charset="-122"/>
              </a:endParaRPr>
            </a:p>
            <a:p>
              <a:pPr lvl="0" algn="ctr">
                <a:lnSpc>
                  <a:spcPct val="120000"/>
                </a:lnSpc>
              </a:pPr>
              <a:r>
                <a:rPr lang="en-US" altLang="zh-CN" sz="1200" dirty="0">
                  <a:effectLst/>
                  <a:latin typeface="印品黑体" panose="00000500000000000000" pitchFamily="2" charset="-122"/>
                  <a:ea typeface="印品黑体" panose="00000500000000000000" pitchFamily="2" charset="-122"/>
                </a:rPr>
                <a:t>Project Overview</a:t>
              </a:r>
              <a:endParaRPr lang="en-US" altLang="zh-CN" sz="1200" dirty="0">
                <a:effectLst/>
                <a:latin typeface="印品黑体" panose="00000500000000000000" pitchFamily="2" charset="-122"/>
                <a:ea typeface="印品黑体" panose="00000500000000000000" pitchFamily="2" charset="-122"/>
              </a:endParaRPr>
            </a:p>
          </p:txBody>
        </p:sp>
      </p:grpSp>
      <p:grpSp>
        <p:nvGrpSpPr>
          <p:cNvPr id="15" name="组合 14"/>
          <p:cNvGrpSpPr/>
          <p:nvPr/>
        </p:nvGrpSpPr>
        <p:grpSpPr>
          <a:xfrm>
            <a:off x="3833739" y="2637263"/>
            <a:ext cx="1996068" cy="3088888"/>
            <a:chOff x="802888" y="2653990"/>
            <a:chExt cx="1996068" cy="3088888"/>
          </a:xfrm>
        </p:grpSpPr>
        <p:sp>
          <p:nvSpPr>
            <p:cNvPr id="16" name="矩形 15"/>
            <p:cNvSpPr/>
            <p:nvPr/>
          </p:nvSpPr>
          <p:spPr>
            <a:xfrm>
              <a:off x="802888" y="2653990"/>
              <a:ext cx="1996068" cy="3088888"/>
            </a:xfrm>
            <a:prstGeom prst="rect">
              <a:avLst/>
            </a:prstGeom>
            <a:noFill/>
            <a:ln>
              <a:solidFill>
                <a:srgbClr val="C2E5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17" name="文本框 16"/>
            <p:cNvSpPr txBox="1"/>
            <p:nvPr/>
          </p:nvSpPr>
          <p:spPr>
            <a:xfrm>
              <a:off x="1463331" y="3053516"/>
              <a:ext cx="67518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02</a:t>
              </a:r>
              <a:endParaRPr kumimoji="0" lang="zh-CN" altLang="en-US" sz="36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18" name="文本框 17"/>
            <p:cNvSpPr txBox="1"/>
            <p:nvPr/>
          </p:nvSpPr>
          <p:spPr>
            <a:xfrm>
              <a:off x="1099883" y="3840034"/>
              <a:ext cx="1402080" cy="4603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sym typeface="+mn-ea"/>
                </a:rPr>
                <a:t>功能实现</a:t>
              </a:r>
              <a:endParaRPr kumimoji="0" lang="zh-CN" altLang="en-US" sz="24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19" name="矩形 18"/>
            <p:cNvSpPr/>
            <p:nvPr/>
          </p:nvSpPr>
          <p:spPr>
            <a:xfrm>
              <a:off x="833474" y="4523752"/>
              <a:ext cx="1876475" cy="312420"/>
            </a:xfrm>
            <a:prstGeom prst="rect">
              <a:avLst/>
            </a:prstGeom>
          </p:spPr>
          <p:txBody>
            <a:bodyPr wrap="square">
              <a:spAutoFit/>
            </a:bodyPr>
            <a:lstStyle/>
            <a:p>
              <a:pPr lvl="0" algn="ctr">
                <a:lnSpc>
                  <a:spcPct val="120000"/>
                </a:lnSpc>
              </a:pPr>
              <a:r>
                <a:rPr sz="1200" dirty="0">
                  <a:effectLst/>
                  <a:latin typeface="印品黑体" panose="00000500000000000000" pitchFamily="2" charset="-122"/>
                  <a:ea typeface="印品黑体" panose="00000500000000000000" pitchFamily="2" charset="-122"/>
                </a:rPr>
                <a:t>Function realization</a:t>
              </a:r>
              <a:endParaRPr sz="1200" dirty="0">
                <a:effectLst/>
                <a:latin typeface="印品黑体" panose="00000500000000000000" pitchFamily="2" charset="-122"/>
                <a:ea typeface="印品黑体" panose="00000500000000000000" pitchFamily="2" charset="-122"/>
              </a:endParaRPr>
            </a:p>
          </p:txBody>
        </p:sp>
      </p:grpSp>
      <p:grpSp>
        <p:nvGrpSpPr>
          <p:cNvPr id="20" name="组合 19"/>
          <p:cNvGrpSpPr/>
          <p:nvPr/>
        </p:nvGrpSpPr>
        <p:grpSpPr>
          <a:xfrm>
            <a:off x="6379702" y="2637263"/>
            <a:ext cx="1996068" cy="3088888"/>
            <a:chOff x="802888" y="2653990"/>
            <a:chExt cx="1996068" cy="3088888"/>
          </a:xfrm>
        </p:grpSpPr>
        <p:sp>
          <p:nvSpPr>
            <p:cNvPr id="21" name="矩形 20"/>
            <p:cNvSpPr/>
            <p:nvPr/>
          </p:nvSpPr>
          <p:spPr>
            <a:xfrm>
              <a:off x="802888" y="2653990"/>
              <a:ext cx="1996068" cy="3088888"/>
            </a:xfrm>
            <a:prstGeom prst="rect">
              <a:avLst/>
            </a:prstGeom>
            <a:noFill/>
            <a:ln>
              <a:solidFill>
                <a:srgbClr val="F39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22" name="文本框 21"/>
            <p:cNvSpPr txBox="1"/>
            <p:nvPr/>
          </p:nvSpPr>
          <p:spPr>
            <a:xfrm>
              <a:off x="1464131" y="3053516"/>
              <a:ext cx="67358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03</a:t>
              </a:r>
              <a:endParaRPr kumimoji="0" lang="zh-CN" altLang="en-US" sz="36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23" name="文本框 22"/>
            <p:cNvSpPr txBox="1"/>
            <p:nvPr/>
          </p:nvSpPr>
          <p:spPr>
            <a:xfrm>
              <a:off x="1099880" y="3840034"/>
              <a:ext cx="1402080" cy="4603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sym typeface="+mn-ea"/>
                </a:rPr>
                <a:t>运行效果</a:t>
              </a:r>
              <a:endParaRPr kumimoji="0" lang="zh-CN" altLang="en-US" sz="24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24" name="矩形 23"/>
            <p:cNvSpPr/>
            <p:nvPr/>
          </p:nvSpPr>
          <p:spPr>
            <a:xfrm>
              <a:off x="842824" y="4523752"/>
              <a:ext cx="1876475" cy="312420"/>
            </a:xfrm>
            <a:prstGeom prst="rect">
              <a:avLst/>
            </a:prstGeom>
          </p:spPr>
          <p:txBody>
            <a:bodyPr wrap="square">
              <a:spAutoFit/>
            </a:bodyPr>
            <a:lstStyle/>
            <a:p>
              <a:pPr lvl="0" algn="ctr">
                <a:lnSpc>
                  <a:spcPct val="120000"/>
                </a:lnSpc>
              </a:pPr>
              <a:r>
                <a:rPr lang="en-US" altLang="zh-CN" sz="1200" dirty="0">
                  <a:effectLst/>
                  <a:latin typeface="印品黑体" panose="00000500000000000000" pitchFamily="2" charset="-122"/>
                  <a:ea typeface="印品黑体" panose="00000500000000000000" pitchFamily="2" charset="-122"/>
                </a:rPr>
                <a:t>Operation effect</a:t>
              </a:r>
              <a:endParaRPr lang="en-US" altLang="zh-CN" sz="1200" dirty="0">
                <a:effectLst/>
                <a:latin typeface="印品黑体" panose="00000500000000000000" pitchFamily="2" charset="-122"/>
                <a:ea typeface="印品黑体" panose="00000500000000000000" pitchFamily="2" charset="-122"/>
              </a:endParaRPr>
            </a:p>
          </p:txBody>
        </p:sp>
      </p:grpSp>
      <p:grpSp>
        <p:nvGrpSpPr>
          <p:cNvPr id="25" name="组合 24"/>
          <p:cNvGrpSpPr/>
          <p:nvPr/>
        </p:nvGrpSpPr>
        <p:grpSpPr>
          <a:xfrm>
            <a:off x="8916139" y="2637263"/>
            <a:ext cx="1996068" cy="3088888"/>
            <a:chOff x="802888" y="2653990"/>
            <a:chExt cx="1996068" cy="3088888"/>
          </a:xfrm>
        </p:grpSpPr>
        <p:sp>
          <p:nvSpPr>
            <p:cNvPr id="26" name="矩形 25"/>
            <p:cNvSpPr/>
            <p:nvPr/>
          </p:nvSpPr>
          <p:spPr>
            <a:xfrm>
              <a:off x="802888" y="2653990"/>
              <a:ext cx="1996068" cy="3088888"/>
            </a:xfrm>
            <a:prstGeom prst="rect">
              <a:avLst/>
            </a:prstGeom>
            <a:noFill/>
            <a:ln>
              <a:solidFill>
                <a:srgbClr val="C2E5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27" name="文本框 26"/>
            <p:cNvSpPr txBox="1"/>
            <p:nvPr/>
          </p:nvSpPr>
          <p:spPr>
            <a:xfrm>
              <a:off x="1456917" y="3053516"/>
              <a:ext cx="68800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04</a:t>
              </a:r>
              <a:endParaRPr kumimoji="0" lang="zh-CN" altLang="en-US" sz="36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28" name="文本框 27"/>
            <p:cNvSpPr txBox="1"/>
            <p:nvPr/>
          </p:nvSpPr>
          <p:spPr>
            <a:xfrm>
              <a:off x="1099883" y="3840034"/>
              <a:ext cx="1402080" cy="4603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sym typeface="+mn-ea"/>
                </a:rPr>
                <a:t>项目总结</a:t>
              </a:r>
              <a:endParaRPr kumimoji="0" lang="zh-CN" altLang="en-US" sz="24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29" name="矩形 28"/>
            <p:cNvSpPr/>
            <p:nvPr/>
          </p:nvSpPr>
          <p:spPr>
            <a:xfrm>
              <a:off x="812519" y="4523929"/>
              <a:ext cx="1876475" cy="312420"/>
            </a:xfrm>
            <a:prstGeom prst="rect">
              <a:avLst/>
            </a:prstGeom>
          </p:spPr>
          <p:txBody>
            <a:bodyPr wrap="square">
              <a:spAutoFit/>
            </a:bodyPr>
            <a:lstStyle/>
            <a:p>
              <a:pPr lvl="0" algn="ctr">
                <a:lnSpc>
                  <a:spcPct val="120000"/>
                </a:lnSpc>
              </a:pPr>
              <a:r>
                <a:rPr lang="en-US" altLang="zh-CN" sz="1200" dirty="0">
                  <a:effectLst/>
                  <a:latin typeface="印品黑体" panose="00000500000000000000" pitchFamily="2" charset="-122"/>
                  <a:ea typeface="印品黑体" panose="00000500000000000000" pitchFamily="2" charset="-122"/>
                </a:rPr>
                <a:t>Project summary</a:t>
              </a:r>
              <a:endParaRPr lang="en-US" altLang="zh-CN" sz="1200" dirty="0">
                <a:effectLst/>
                <a:latin typeface="印品黑体" panose="00000500000000000000" pitchFamily="2" charset="-122"/>
                <a:ea typeface="印品黑体" panose="00000500000000000000" pitchFamily="2" charset="-122"/>
              </a:endParaRPr>
            </a:p>
          </p:txBody>
        </p:sp>
      </p:grpSp>
      <p:sp>
        <p:nvSpPr>
          <p:cNvPr id="30" name="文本框 29"/>
          <p:cNvSpPr txBox="1"/>
          <p:nvPr/>
        </p:nvSpPr>
        <p:spPr>
          <a:xfrm>
            <a:off x="4143507" y="991250"/>
            <a:ext cx="387958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目录</a:t>
            </a:r>
            <a:r>
              <a:rPr kumimoji="0" lang="en-US" altLang="zh-CN" sz="36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/CONTENTS</a:t>
            </a:r>
            <a:endParaRPr kumimoji="0" lang="zh-CN" altLang="en-US" sz="36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style.rotation</p:attrName>
                                        </p:attrNameLst>
                                      </p:cBhvr>
                                      <p:tavLst>
                                        <p:tav tm="0">
                                          <p:val>
                                            <p:fltVal val="90"/>
                                          </p:val>
                                        </p:tav>
                                        <p:tav tm="100000">
                                          <p:val>
                                            <p:fltVal val="0"/>
                                          </p:val>
                                        </p:tav>
                                      </p:tavLst>
                                    </p:anim>
                                    <p:animEffect transition="in" filter="fade">
                                      <p:cBhvr>
                                        <p:cTn id="27" dur="1000"/>
                                        <p:tgtEl>
                                          <p:spTgt spid="9"/>
                                        </p:tgtEl>
                                      </p:cBhvr>
                                    </p:animEffect>
                                  </p:childTnLst>
                                </p:cTn>
                              </p:par>
                            </p:childTnLst>
                          </p:cTn>
                        </p:par>
                        <p:par>
                          <p:cTn id="28" fill="hold">
                            <p:stCondLst>
                              <p:cond delay="2000"/>
                            </p:stCondLst>
                            <p:childTnLst>
                              <p:par>
                                <p:cTn id="29" presetID="14" presetClass="entr" presetSubtype="1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750"/>
                                        <p:tgtEl>
                                          <p:spTgt spid="30"/>
                                        </p:tgtEl>
                                      </p:cBhvr>
                                    </p:animEffect>
                                  </p:childTnLst>
                                </p:cTn>
                              </p:par>
                            </p:childTnLst>
                          </p:cTn>
                        </p:par>
                        <p:par>
                          <p:cTn id="32" fill="hold">
                            <p:stCondLst>
                              <p:cond delay="3000"/>
                            </p:stCondLst>
                            <p:childTnLst>
                              <p:par>
                                <p:cTn id="33" presetID="16" presetClass="entr" presetSubtype="37"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outVertical)">
                                      <p:cBhvr>
                                        <p:cTn id="35" dur="750"/>
                                        <p:tgtEl>
                                          <p:spTgt spid="6"/>
                                        </p:tgtEl>
                                      </p:cBhvr>
                                    </p:animEffect>
                                  </p:childTnLst>
                                </p:cTn>
                              </p:par>
                            </p:childTnLst>
                          </p:cTn>
                        </p:par>
                        <p:par>
                          <p:cTn id="36" fill="hold">
                            <p:stCondLst>
                              <p:cond delay="4000"/>
                            </p:stCondLst>
                            <p:childTnLst>
                              <p:par>
                                <p:cTn id="37" presetID="2" presetClass="entr" presetSubtype="4" decel="10000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5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50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15" name="文本框 14"/>
          <p:cNvSpPr txBox="1"/>
          <p:nvPr/>
        </p:nvSpPr>
        <p:spPr>
          <a:xfrm>
            <a:off x="776923" y="662940"/>
            <a:ext cx="1097280" cy="645160"/>
          </a:xfrm>
          <a:prstGeom prst="rect">
            <a:avLst/>
          </a:prstGeom>
          <a:noFill/>
        </p:spPr>
        <p:txBody>
          <a:bodyPr wrap="none" rtlCol="0">
            <a:spAutoFit/>
            <a:scene3d>
              <a:camera prst="orthographicFront"/>
              <a:lightRig rig="threePt" dir="t"/>
            </a:scene3d>
            <a:sp3d contourW="12700"/>
          </a:bodyPr>
          <a:p>
            <a:pPr lvl="0" algn="ctr">
              <a:defRPr/>
            </a:pPr>
            <a:r>
              <a:rPr lang="zh-CN" altLang="en-US" sz="3600" dirty="0">
                <a:solidFill>
                  <a:schemeClr val="tx1">
                    <a:lumMod val="95000"/>
                    <a:lumOff val="5000"/>
                  </a:schemeClr>
                </a:solidFill>
                <a:latin typeface="印品黑体" panose="00000500000000000000" pitchFamily="2" charset="-122"/>
                <a:ea typeface="印品黑体" panose="00000500000000000000" pitchFamily="2" charset="-122"/>
                <a:sym typeface="+mn-ea"/>
              </a:rPr>
              <a:t>怪物</a:t>
            </a:r>
            <a:endParaRPr lang="zh-CN" altLang="en-US" sz="3600" dirty="0">
              <a:solidFill>
                <a:schemeClr val="tx1">
                  <a:lumMod val="95000"/>
                  <a:lumOff val="5000"/>
                </a:schemeClr>
              </a:solidFill>
              <a:latin typeface="印品黑体" panose="00000500000000000000" pitchFamily="2" charset="-122"/>
              <a:ea typeface="印品黑体" panose="00000500000000000000" pitchFamily="2" charset="-122"/>
            </a:endParaRPr>
          </a:p>
        </p:txBody>
      </p:sp>
      <p:pic>
        <p:nvPicPr>
          <p:cNvPr id="9" name="图片 8" descr="z7fMy6"/>
          <p:cNvPicPr>
            <a:picLocks noChangeAspect="1"/>
          </p:cNvPicPr>
          <p:nvPr/>
        </p:nvPicPr>
        <p:blipFill>
          <a:blip r:embed="rId4"/>
          <a:stretch>
            <a:fillRect/>
          </a:stretch>
        </p:blipFill>
        <p:spPr>
          <a:xfrm>
            <a:off x="2694305" y="2364105"/>
            <a:ext cx="7124700" cy="3550285"/>
          </a:xfrm>
          <a:prstGeom prst="rect">
            <a:avLst/>
          </a:prstGeom>
        </p:spPr>
      </p:pic>
      <p:pic>
        <p:nvPicPr>
          <p:cNvPr id="10" name="图片 9"/>
          <p:cNvPicPr>
            <a:picLocks noChangeAspect="1"/>
          </p:cNvPicPr>
          <p:nvPr/>
        </p:nvPicPr>
        <p:blipFill>
          <a:blip r:embed="rId5"/>
          <a:stretch>
            <a:fillRect/>
          </a:stretch>
        </p:blipFill>
        <p:spPr>
          <a:xfrm>
            <a:off x="3908425" y="662940"/>
            <a:ext cx="4695825" cy="1533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15" name="文本框 14"/>
          <p:cNvSpPr txBox="1"/>
          <p:nvPr/>
        </p:nvSpPr>
        <p:spPr>
          <a:xfrm>
            <a:off x="759143" y="619125"/>
            <a:ext cx="2011680" cy="460375"/>
          </a:xfrm>
          <a:prstGeom prst="rect">
            <a:avLst/>
          </a:prstGeom>
          <a:noFill/>
        </p:spPr>
        <p:txBody>
          <a:bodyPr wrap="none" rtlCol="0">
            <a:spAutoFit/>
            <a:scene3d>
              <a:camera prst="orthographicFront"/>
              <a:lightRig rig="threePt" dir="t"/>
            </a:scene3d>
            <a:sp3d contourW="12700"/>
          </a:bodyPr>
          <a:p>
            <a:pPr lvl="0" algn="ctr">
              <a:defRPr/>
            </a:pPr>
            <a:r>
              <a:rPr lang="zh-CN" altLang="en-US" sz="2400" dirty="0">
                <a:solidFill>
                  <a:schemeClr val="tx1">
                    <a:lumMod val="95000"/>
                    <a:lumOff val="5000"/>
                  </a:schemeClr>
                </a:solidFill>
                <a:latin typeface="印品黑体" panose="00000500000000000000" pitchFamily="2" charset="-122"/>
                <a:ea typeface="印品黑体" panose="00000500000000000000" pitchFamily="2" charset="-122"/>
                <a:sym typeface="+mn-ea"/>
              </a:rPr>
              <a:t>游戏关卡设计</a:t>
            </a:r>
            <a:endParaRPr lang="zh-CN" altLang="en-US" sz="2400" dirty="0">
              <a:solidFill>
                <a:schemeClr val="tx1">
                  <a:lumMod val="95000"/>
                  <a:lumOff val="5000"/>
                </a:schemeClr>
              </a:solidFill>
              <a:latin typeface="印品黑体" panose="00000500000000000000" pitchFamily="2" charset="-122"/>
              <a:ea typeface="印品黑体" panose="00000500000000000000" pitchFamily="2" charset="-122"/>
              <a:sym typeface="+mn-ea"/>
            </a:endParaRPr>
          </a:p>
        </p:txBody>
      </p:sp>
      <p:pic>
        <p:nvPicPr>
          <p:cNvPr id="10" name="图片 9" descr="z751mV"/>
          <p:cNvPicPr>
            <a:picLocks noChangeAspect="1"/>
          </p:cNvPicPr>
          <p:nvPr/>
        </p:nvPicPr>
        <p:blipFill>
          <a:blip r:embed="rId4"/>
          <a:stretch>
            <a:fillRect/>
          </a:stretch>
        </p:blipFill>
        <p:spPr>
          <a:xfrm>
            <a:off x="680720" y="3613785"/>
            <a:ext cx="5267325" cy="2710815"/>
          </a:xfrm>
          <a:prstGeom prst="rect">
            <a:avLst/>
          </a:prstGeom>
        </p:spPr>
      </p:pic>
      <p:pic>
        <p:nvPicPr>
          <p:cNvPr id="11" name="图片 10" descr="z75Pyt"/>
          <p:cNvPicPr>
            <a:picLocks noChangeAspect="1"/>
          </p:cNvPicPr>
          <p:nvPr/>
        </p:nvPicPr>
        <p:blipFill>
          <a:blip r:embed="rId5"/>
          <a:stretch>
            <a:fillRect/>
          </a:stretch>
        </p:blipFill>
        <p:spPr>
          <a:xfrm>
            <a:off x="6151880" y="3613785"/>
            <a:ext cx="5379720" cy="2759710"/>
          </a:xfrm>
          <a:prstGeom prst="rect">
            <a:avLst/>
          </a:prstGeom>
        </p:spPr>
      </p:pic>
      <p:pic>
        <p:nvPicPr>
          <p:cNvPr id="12" name="图片 11" descr="z753wT"/>
          <p:cNvPicPr>
            <a:picLocks noChangeAspect="1"/>
          </p:cNvPicPr>
          <p:nvPr/>
        </p:nvPicPr>
        <p:blipFill>
          <a:blip r:embed="rId6"/>
          <a:stretch>
            <a:fillRect/>
          </a:stretch>
        </p:blipFill>
        <p:spPr>
          <a:xfrm>
            <a:off x="2771140" y="619125"/>
            <a:ext cx="5688965" cy="3623945"/>
          </a:xfrm>
          <a:prstGeom prst="rect">
            <a:avLst/>
          </a:prstGeom>
        </p:spPr>
      </p:pic>
      <p:sp>
        <p:nvSpPr>
          <p:cNvPr id="14" name="文本框 13"/>
          <p:cNvSpPr txBox="1"/>
          <p:nvPr/>
        </p:nvSpPr>
        <p:spPr>
          <a:xfrm>
            <a:off x="8547735" y="831215"/>
            <a:ext cx="2932430" cy="2526030"/>
          </a:xfrm>
          <a:prstGeom prst="rect">
            <a:avLst/>
          </a:prstGeom>
          <a:noFill/>
        </p:spPr>
        <p:txBody>
          <a:bodyPr wrap="none" rtlCol="0">
            <a:noAutofit/>
            <a:scene3d>
              <a:camera prst="orthographicFront"/>
              <a:lightRig rig="threePt" dir="t"/>
            </a:scene3d>
            <a:sp3d contourW="12700"/>
          </a:bodyPr>
          <a:p>
            <a:pPr lvl="0" algn="ctr">
              <a:defRPr/>
            </a:pPr>
            <a:r>
              <a:rPr lang="zh-CN" altLang="en-US" sz="1600" dirty="0">
                <a:solidFill>
                  <a:srgbClr val="002060"/>
                </a:solidFill>
                <a:latin typeface="印品黑体" panose="00000500000000000000" pitchFamily="2" charset="-122"/>
                <a:ea typeface="印品黑体" panose="00000500000000000000" pitchFamily="2" charset="-122"/>
                <a:sym typeface="+mn-ea"/>
              </a:rPr>
              <a:t>游戏开始会给予玩家1000的金钱，</a:t>
            </a:r>
            <a:endParaRPr lang="zh-CN" altLang="en-US" sz="1600" dirty="0">
              <a:solidFill>
                <a:srgbClr val="002060"/>
              </a:solidFill>
              <a:latin typeface="印品黑体" panose="00000500000000000000" pitchFamily="2" charset="-122"/>
              <a:ea typeface="印品黑体" panose="00000500000000000000" pitchFamily="2" charset="-122"/>
              <a:sym typeface="+mn-ea"/>
            </a:endParaRPr>
          </a:p>
          <a:p>
            <a:pPr lvl="0" algn="ctr">
              <a:defRPr/>
            </a:pPr>
            <a:r>
              <a:rPr lang="zh-CN" altLang="en-US" sz="1600" dirty="0">
                <a:solidFill>
                  <a:srgbClr val="002060"/>
                </a:solidFill>
                <a:latin typeface="印品黑体" panose="00000500000000000000" pitchFamily="2" charset="-122"/>
                <a:ea typeface="印品黑体" panose="00000500000000000000" pitchFamily="2" charset="-122"/>
                <a:sym typeface="+mn-ea"/>
              </a:rPr>
              <a:t>通过在敌人前进道路上</a:t>
            </a:r>
            <a:endParaRPr lang="zh-CN" altLang="en-US" sz="1600" dirty="0">
              <a:solidFill>
                <a:srgbClr val="002060"/>
              </a:solidFill>
              <a:latin typeface="印品黑体" panose="00000500000000000000" pitchFamily="2" charset="-122"/>
              <a:ea typeface="印品黑体" panose="00000500000000000000" pitchFamily="2" charset="-122"/>
              <a:sym typeface="+mn-ea"/>
            </a:endParaRPr>
          </a:p>
          <a:p>
            <a:pPr lvl="0" algn="ctr">
              <a:defRPr/>
            </a:pPr>
            <a:r>
              <a:rPr lang="zh-CN" altLang="en-US" sz="1600" dirty="0">
                <a:solidFill>
                  <a:srgbClr val="002060"/>
                </a:solidFill>
                <a:latin typeface="印品黑体" panose="00000500000000000000" pitchFamily="2" charset="-122"/>
                <a:ea typeface="印品黑体" panose="00000500000000000000" pitchFamily="2" charset="-122"/>
                <a:sym typeface="+mn-ea"/>
              </a:rPr>
              <a:t>放置炮塔攻击消灭敌人，</a:t>
            </a:r>
            <a:endParaRPr lang="zh-CN" altLang="en-US" sz="1600" dirty="0">
              <a:solidFill>
                <a:srgbClr val="002060"/>
              </a:solidFill>
              <a:latin typeface="印品黑体" panose="00000500000000000000" pitchFamily="2" charset="-122"/>
              <a:ea typeface="印品黑体" panose="00000500000000000000" pitchFamily="2" charset="-122"/>
              <a:sym typeface="+mn-ea"/>
            </a:endParaRPr>
          </a:p>
          <a:p>
            <a:pPr lvl="0" algn="ctr">
              <a:defRPr/>
            </a:pPr>
            <a:r>
              <a:rPr lang="zh-CN" altLang="en-US" sz="1600" dirty="0">
                <a:solidFill>
                  <a:srgbClr val="002060"/>
                </a:solidFill>
                <a:latin typeface="印品黑体" panose="00000500000000000000" pitchFamily="2" charset="-122"/>
                <a:ea typeface="印品黑体" panose="00000500000000000000" pitchFamily="2" charset="-122"/>
                <a:sym typeface="+mn-ea"/>
              </a:rPr>
              <a:t>放置炮塔的同时金钱会随之减少，</a:t>
            </a:r>
            <a:endParaRPr lang="zh-CN" altLang="en-US" sz="1600" dirty="0">
              <a:solidFill>
                <a:srgbClr val="002060"/>
              </a:solidFill>
              <a:latin typeface="印品黑体" panose="00000500000000000000" pitchFamily="2" charset="-122"/>
              <a:ea typeface="印品黑体" panose="00000500000000000000" pitchFamily="2" charset="-122"/>
              <a:sym typeface="+mn-ea"/>
            </a:endParaRPr>
          </a:p>
          <a:p>
            <a:pPr lvl="0" algn="ctr">
              <a:defRPr/>
            </a:pPr>
            <a:r>
              <a:rPr lang="zh-CN" altLang="en-US" sz="1600" dirty="0">
                <a:solidFill>
                  <a:srgbClr val="002060"/>
                </a:solidFill>
                <a:latin typeface="印品黑体" panose="00000500000000000000" pitchFamily="2" charset="-122"/>
                <a:ea typeface="印品黑体" panose="00000500000000000000" pitchFamily="2" charset="-122"/>
                <a:sym typeface="+mn-ea"/>
              </a:rPr>
              <a:t>只有拥有足够的金钱</a:t>
            </a:r>
            <a:endParaRPr lang="zh-CN" altLang="en-US" sz="1600" dirty="0">
              <a:solidFill>
                <a:srgbClr val="002060"/>
              </a:solidFill>
              <a:latin typeface="印品黑体" panose="00000500000000000000" pitchFamily="2" charset="-122"/>
              <a:ea typeface="印品黑体" panose="00000500000000000000" pitchFamily="2" charset="-122"/>
              <a:sym typeface="+mn-ea"/>
            </a:endParaRPr>
          </a:p>
          <a:p>
            <a:pPr lvl="0" algn="ctr">
              <a:defRPr/>
            </a:pPr>
            <a:r>
              <a:rPr lang="zh-CN" altLang="en-US" sz="1600" dirty="0">
                <a:solidFill>
                  <a:srgbClr val="002060"/>
                </a:solidFill>
                <a:latin typeface="印品黑体" panose="00000500000000000000" pitchFamily="2" charset="-122"/>
                <a:ea typeface="印品黑体" panose="00000500000000000000" pitchFamily="2" charset="-122"/>
                <a:sym typeface="+mn-ea"/>
              </a:rPr>
              <a:t>才能购买并放置炮塔，</a:t>
            </a:r>
            <a:endParaRPr lang="zh-CN" altLang="en-US" sz="1600" dirty="0">
              <a:solidFill>
                <a:srgbClr val="002060"/>
              </a:solidFill>
              <a:latin typeface="印品黑体" panose="00000500000000000000" pitchFamily="2" charset="-122"/>
              <a:ea typeface="印品黑体" panose="00000500000000000000" pitchFamily="2" charset="-122"/>
              <a:sym typeface="+mn-ea"/>
            </a:endParaRPr>
          </a:p>
          <a:p>
            <a:pPr lvl="0" algn="ctr">
              <a:defRPr/>
            </a:pPr>
            <a:r>
              <a:rPr lang="zh-CN" altLang="en-US" sz="1600" dirty="0">
                <a:solidFill>
                  <a:srgbClr val="002060"/>
                </a:solidFill>
                <a:latin typeface="印品黑体" panose="00000500000000000000" pitchFamily="2" charset="-122"/>
                <a:ea typeface="印品黑体" panose="00000500000000000000" pitchFamily="2" charset="-122"/>
                <a:sym typeface="+mn-ea"/>
              </a:rPr>
              <a:t>将炮塔拆除后</a:t>
            </a:r>
            <a:endParaRPr lang="zh-CN" altLang="en-US" sz="1600" dirty="0">
              <a:solidFill>
                <a:srgbClr val="002060"/>
              </a:solidFill>
              <a:latin typeface="印品黑体" panose="00000500000000000000" pitchFamily="2" charset="-122"/>
              <a:ea typeface="印品黑体" panose="00000500000000000000" pitchFamily="2" charset="-122"/>
              <a:sym typeface="+mn-ea"/>
            </a:endParaRPr>
          </a:p>
          <a:p>
            <a:pPr lvl="0" algn="ctr">
              <a:defRPr/>
            </a:pPr>
            <a:r>
              <a:rPr lang="zh-CN" altLang="en-US" sz="1600" dirty="0">
                <a:solidFill>
                  <a:srgbClr val="002060"/>
                </a:solidFill>
                <a:latin typeface="印品黑体" panose="00000500000000000000" pitchFamily="2" charset="-122"/>
                <a:ea typeface="印品黑体" panose="00000500000000000000" pitchFamily="2" charset="-122"/>
                <a:sym typeface="+mn-ea"/>
              </a:rPr>
              <a:t>会得到相应的拆除费用，</a:t>
            </a:r>
            <a:endParaRPr lang="zh-CN" altLang="en-US" sz="1600" dirty="0">
              <a:solidFill>
                <a:srgbClr val="002060"/>
              </a:solidFill>
              <a:latin typeface="印品黑体" panose="00000500000000000000" pitchFamily="2" charset="-122"/>
              <a:ea typeface="印品黑体" panose="00000500000000000000" pitchFamily="2" charset="-122"/>
              <a:sym typeface="+mn-ea"/>
            </a:endParaRPr>
          </a:p>
          <a:p>
            <a:pPr lvl="0" algn="ctr">
              <a:defRPr/>
            </a:pPr>
            <a:r>
              <a:rPr lang="zh-CN" altLang="en-US" sz="1600" dirty="0">
                <a:solidFill>
                  <a:srgbClr val="002060"/>
                </a:solidFill>
                <a:latin typeface="印品黑体" panose="00000500000000000000" pitchFamily="2" charset="-122"/>
                <a:ea typeface="印品黑体" panose="00000500000000000000" pitchFamily="2" charset="-122"/>
                <a:sym typeface="+mn-ea"/>
              </a:rPr>
              <a:t>将全部敌人消灭之后通关游戏</a:t>
            </a:r>
            <a:endParaRPr lang="zh-CN" altLang="en-US" sz="1600" dirty="0">
              <a:solidFill>
                <a:srgbClr val="002060"/>
              </a:solidFill>
              <a:latin typeface="印品黑体" panose="00000500000000000000" pitchFamily="2" charset="-122"/>
              <a:ea typeface="印品黑体" panose="00000500000000000000"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9" name="任意多边形 2"/>
          <p:cNvSpPr/>
          <p:nvPr/>
        </p:nvSpPr>
        <p:spPr>
          <a:xfrm>
            <a:off x="5122183" y="1373836"/>
            <a:ext cx="1947636" cy="1745615"/>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solidFill>
            <a:srgbClr val="F39CB8"/>
          </a:solidFill>
          <a:ln>
            <a:solidFill>
              <a:srgbClr val="F39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10" name="文本框 9"/>
          <p:cNvSpPr txBox="1"/>
          <p:nvPr/>
        </p:nvSpPr>
        <p:spPr>
          <a:xfrm>
            <a:off x="4812816" y="1724342"/>
            <a:ext cx="2521069" cy="156966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PART </a:t>
            </a:r>
            <a:r>
              <a:rPr kumimoji="0" lang="en-US" altLang="zh-CN" sz="4800" b="1" i="0" u="none" strike="noStrike" kern="1200" cap="none" spc="0" normalizeH="0" baseline="0" noProof="0" dirty="0" smtClean="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04</a:t>
            </a:r>
            <a:endParaRPr kumimoji="0" lang="zh-CN" altLang="en-US" sz="48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cxnSp>
        <p:nvCxnSpPr>
          <p:cNvPr id="11" name="直接连接符 10"/>
          <p:cNvCxnSpPr/>
          <p:nvPr/>
        </p:nvCxnSpPr>
        <p:spPr>
          <a:xfrm>
            <a:off x="5794265" y="2701392"/>
            <a:ext cx="624104" cy="1"/>
          </a:xfrm>
          <a:prstGeom prst="line">
            <a:avLst/>
          </a:prstGeom>
          <a:ln w="38100" cap="rnd">
            <a:solidFill>
              <a:srgbClr val="C2E5E8"/>
            </a:solidFill>
            <a:roun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920307" y="3415170"/>
            <a:ext cx="6705600" cy="2120581"/>
            <a:chOff x="2831407" y="343405"/>
            <a:chExt cx="6705600" cy="2120581"/>
          </a:xfrm>
        </p:grpSpPr>
        <p:sp>
          <p:nvSpPr>
            <p:cNvPr id="13" name="文本框 12"/>
            <p:cNvSpPr txBox="1"/>
            <p:nvPr/>
          </p:nvSpPr>
          <p:spPr>
            <a:xfrm>
              <a:off x="4645661" y="343405"/>
              <a:ext cx="2926080" cy="9220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5400" dirty="0">
                  <a:solidFill>
                    <a:schemeClr val="tx1">
                      <a:lumMod val="95000"/>
                      <a:lumOff val="5000"/>
                    </a:schemeClr>
                  </a:solidFill>
                  <a:latin typeface="印品黑体" panose="00000500000000000000" pitchFamily="2" charset="-122"/>
                  <a:ea typeface="印品黑体" panose="00000500000000000000" pitchFamily="2" charset="-122"/>
                  <a:sym typeface="+mn-ea"/>
                </a:rPr>
                <a:t>项目总结</a:t>
              </a:r>
              <a:endParaRPr lang="zh-CN" altLang="en-US" sz="5400" dirty="0">
                <a:solidFill>
                  <a:schemeClr val="tx1">
                    <a:lumMod val="95000"/>
                    <a:lumOff val="5000"/>
                  </a:schemeClr>
                </a:solidFill>
                <a:latin typeface="印品黑体" panose="00000500000000000000" pitchFamily="2" charset="-122"/>
                <a:ea typeface="印品黑体" panose="00000500000000000000" pitchFamily="2" charset="-122"/>
              </a:endParaRPr>
            </a:p>
          </p:txBody>
        </p:sp>
        <p:sp>
          <p:nvSpPr>
            <p:cNvPr id="14" name="文本框 13"/>
            <p:cNvSpPr txBox="1"/>
            <p:nvPr/>
          </p:nvSpPr>
          <p:spPr>
            <a:xfrm>
              <a:off x="2831407" y="1266735"/>
              <a:ext cx="6705600" cy="1197251"/>
            </a:xfrm>
            <a:prstGeom prst="rect">
              <a:avLst/>
            </a:prstGeom>
            <a:noFill/>
          </p:spPr>
          <p:txBody>
            <a:bodyPr wrap="square" rtlCol="0">
              <a:spAutoFit/>
              <a:scene3d>
                <a:camera prst="orthographicFront"/>
                <a:lightRig rig="threePt" dir="t"/>
              </a:scene3d>
              <a:sp3d contourW="12700"/>
            </a:bodyPr>
            <a:lstStyle/>
            <a:p>
              <a:pPr algn="ctr">
                <a:lnSpc>
                  <a:spcPts val="2200"/>
                </a:lnSpc>
              </a:pPr>
              <a:r>
                <a:rPr lang="en-US" altLang="zh-CN" sz="1400" b="1" dirty="0">
                  <a:effectLst/>
                  <a:latin typeface="印品黑体" panose="00000500000000000000" pitchFamily="2" charset="-122"/>
                  <a:ea typeface="印品黑体" panose="00000500000000000000" pitchFamily="2" charset="-122"/>
                </a:rPr>
                <a:t>Time would heal almost all wounds. If your wounds have not been healed up, please wait for a short while. To the world you may be one person, but to one person you.</a:t>
              </a:r>
              <a:endParaRPr lang="zh-CN" altLang="en-US" sz="1400" b="1" dirty="0">
                <a:latin typeface="印品黑体" panose="00000500000000000000" pitchFamily="2" charset="-122"/>
                <a:ea typeface="印品黑体" panose="00000500000000000000" pitchFamily="2"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cs typeface="+mn-ea"/>
                <a:sym typeface="微软雅黑 Light" panose="020B0502040204020203"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3000"/>
                            </p:stCondLst>
                            <p:childTnLst>
                              <p:par>
                                <p:cTn id="39" presetID="16" presetClass="entr" presetSubtype="21"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par>
                          <p:cTn id="42" fill="hold">
                            <p:stCondLst>
                              <p:cond delay="3500"/>
                            </p:stCondLst>
                            <p:childTnLst>
                              <p:par>
                                <p:cTn id="43" presetID="42"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42875" y="179705"/>
            <a:ext cx="2640330" cy="1202690"/>
          </a:xfrm>
        </p:spPr>
        <p:txBody>
          <a:bodyPr/>
          <a:p>
            <a:r>
              <a:rPr lang="zh-CN" altLang="en-US" sz="2800">
                <a:latin typeface="宋体" panose="02010600030101010101" pitchFamily="2" charset="-122"/>
                <a:ea typeface="宋体" panose="02010600030101010101" pitchFamily="2" charset="-122"/>
                <a:cs typeface="Novecento wide Bold" panose="00000805000000000000" charset="0"/>
              </a:rPr>
              <a:t>项目总结</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endParaRPr lang="en-US" altLang="zh-CN" sz="20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9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文本框 9"/>
          <p:cNvSpPr txBox="1"/>
          <p:nvPr/>
        </p:nvSpPr>
        <p:spPr>
          <a:xfrm>
            <a:off x="7938770" y="1162685"/>
            <a:ext cx="3211830" cy="461010"/>
          </a:xfrm>
          <a:prstGeom prst="rect">
            <a:avLst/>
          </a:prstGeom>
          <a:noFill/>
        </p:spPr>
        <p:txBody>
          <a:bodyPr wrap="square" rtlCol="0">
            <a:noAutofit/>
          </a:bodyPr>
          <a:p>
            <a:pPr algn="ctr"/>
            <a:r>
              <a:rPr lang="zh-CN" altLang="en-US">
                <a:latin typeface="Novecento wide Bold" panose="00000805000000000000" charset="0"/>
                <a:ea typeface="Source Han Sans Heavy" panose="020B0A00000000000000" charset="-122"/>
                <a:cs typeface="Novecento wide Bold" panose="00000805000000000000" charset="0"/>
              </a:rPr>
              <a:t>总结</a:t>
            </a:r>
            <a:endParaRPr lang="zh-CN" altLang="en-US">
              <a:latin typeface="Novecento wide Bold" panose="00000805000000000000" charset="0"/>
              <a:ea typeface="Source Han Sans Heavy" panose="020B0A00000000000000" charset="-122"/>
              <a:cs typeface="Novecento wide Bold" panose="00000805000000000000" charset="0"/>
            </a:endParaRPr>
          </a:p>
          <a:p>
            <a:pPr algn="ctr"/>
            <a:endParaRPr lang="zh-CN" altLang="en-US">
              <a:latin typeface="Novecento wide Bold" panose="00000805000000000000" charset="0"/>
              <a:ea typeface="Source Han Sans Heavy" panose="020B0A00000000000000" charset="-122"/>
              <a:cs typeface="Novecento wide Bold" panose="00000805000000000000" charset="0"/>
            </a:endParaRPr>
          </a:p>
        </p:txBody>
      </p:sp>
      <p:pic>
        <p:nvPicPr>
          <p:cNvPr id="5" name="图片 4" descr="F:\设计相关\莱茵PPT\20210803125123!Avg_avg_ac15_3.png20210803125123!Avg_avg_ac15_3"/>
          <p:cNvPicPr>
            <a:picLocks noChangeAspect="1"/>
          </p:cNvPicPr>
          <p:nvPr/>
        </p:nvPicPr>
        <p:blipFill>
          <a:blip r:embed="rId1"/>
          <a:srcRect/>
          <a:stretch>
            <a:fillRect/>
          </a:stretch>
        </p:blipFill>
        <p:spPr>
          <a:xfrm>
            <a:off x="390525" y="1503680"/>
            <a:ext cx="7703185" cy="4544695"/>
          </a:xfrm>
          <a:prstGeom prst="rect">
            <a:avLst/>
          </a:prstGeom>
          <a:effectLst>
            <a:softEdge rad="63500"/>
          </a:effectLst>
          <a:scene3d>
            <a:camera prst="perspectiveRight"/>
            <a:lightRig rig="threePt" dir="t"/>
          </a:scene3d>
        </p:spPr>
      </p:pic>
      <p:sp>
        <p:nvSpPr>
          <p:cNvPr id="11" name="矩形 10"/>
          <p:cNvSpPr/>
          <p:nvPr/>
        </p:nvSpPr>
        <p:spPr>
          <a:xfrm>
            <a:off x="7465695" y="57575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2" name="矩形 11"/>
          <p:cNvSpPr/>
          <p:nvPr/>
        </p:nvSpPr>
        <p:spPr>
          <a:xfrm>
            <a:off x="292100" y="618426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矩形 12"/>
          <p:cNvSpPr/>
          <p:nvPr/>
        </p:nvSpPr>
        <p:spPr>
          <a:xfrm>
            <a:off x="292100" y="130619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6" name="文本框 5"/>
          <p:cNvSpPr txBox="1"/>
          <p:nvPr/>
        </p:nvSpPr>
        <p:spPr>
          <a:xfrm>
            <a:off x="7938770" y="1997710"/>
            <a:ext cx="4064000" cy="3692525"/>
          </a:xfrm>
          <a:prstGeom prst="rect">
            <a:avLst/>
          </a:prstGeom>
          <a:noFill/>
        </p:spPr>
        <p:txBody>
          <a:bodyPr wrap="square" rtlCol="0">
            <a:spAutoFit/>
          </a:bodyPr>
          <a:p>
            <a:pPr indent="457200"/>
            <a:r>
              <a:rPr lang="zh-CN" altLang="en-US"/>
              <a:t>总体来说制作的还可以，游戏运行也比较流畅，中间也不会出现bug，但上面提到的一些不足和需要改进的地方，值得我花时间去研究和探讨。在这次课程设计当中也学习到了许多知识，以前上课时只跟着老师部分代码，了解unity的基本用法，若要我们自己独立的开发一项游戏还有些困难，但制作完这个游戏之后，我们也感受到了制作游戏的辛苦和艰难，稍微不细心就会出现bug，并且需要花很多时间来查找，所以在制作游戏时需要多点细心和耐心。</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descr="Avg_bg_bg_cellroomC"/>
          <p:cNvPicPr>
            <a:picLocks noChangeAspect="1"/>
          </p:cNvPicPr>
          <p:nvPr/>
        </p:nvPicPr>
        <p:blipFill>
          <a:blip r:embed="rId1"/>
          <a:stretch>
            <a:fillRect/>
          </a:stretch>
        </p:blipFill>
        <p:spPr>
          <a:xfrm>
            <a:off x="0" y="0"/>
            <a:ext cx="12192000" cy="6858000"/>
          </a:xfrm>
          <a:prstGeom prst="rect">
            <a:avLst/>
          </a:prstGeom>
        </p:spPr>
      </p:pic>
      <p:pic>
        <p:nvPicPr>
          <p:cNvPr id="16" name="图片 15" descr="网格线前景背景"/>
          <p:cNvPicPr>
            <a:picLocks noChangeAspect="1"/>
          </p:cNvPicPr>
          <p:nvPr/>
        </p:nvPicPr>
        <p:blipFill>
          <a:blip r:embed="rId2"/>
          <a:stretch>
            <a:fillRect/>
          </a:stretch>
        </p:blipFill>
        <p:spPr>
          <a:xfrm>
            <a:off x="0" y="0"/>
            <a:ext cx="12192635" cy="6858635"/>
          </a:xfrm>
          <a:prstGeom prst="rect">
            <a:avLst/>
          </a:prstGeom>
        </p:spPr>
      </p:pic>
      <p:sp>
        <p:nvSpPr>
          <p:cNvPr id="18" name="矩形 17"/>
          <p:cNvSpPr/>
          <p:nvPr/>
        </p:nvSpPr>
        <p:spPr>
          <a:xfrm>
            <a:off x="3731260" y="3141980"/>
            <a:ext cx="4730750" cy="622300"/>
          </a:xfrm>
          <a:prstGeom prst="rect">
            <a:avLst/>
          </a:prstGeom>
          <a:solidFill>
            <a:srgbClr val="151515"/>
          </a:solid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9" name="文本框 18"/>
          <p:cNvSpPr txBox="1"/>
          <p:nvPr/>
        </p:nvSpPr>
        <p:spPr>
          <a:xfrm>
            <a:off x="8080375" y="3143885"/>
            <a:ext cx="471170" cy="213995"/>
          </a:xfrm>
          <a:prstGeom prst="rect">
            <a:avLst/>
          </a:prstGeom>
          <a:noFill/>
        </p:spPr>
        <p:txBody>
          <a:bodyPr wrap="square" rtlCol="0">
            <a:spAutoFit/>
          </a:bodyPr>
          <a:p>
            <a:r>
              <a:rPr lang="zh-CN" altLang="en-US" sz="800">
                <a:solidFill>
                  <a:schemeClr val="bg1"/>
                </a:solidFill>
                <a:latin typeface="Source Han Sans Heavy" panose="020B0A00000000000000" charset="-122"/>
                <a:ea typeface="Source Han Sans Heavy" panose="020B0A00000000000000" charset="-122"/>
              </a:rPr>
              <a:t>＋－</a:t>
            </a:r>
            <a:endParaRPr lang="zh-CN" altLang="en-US" sz="800">
              <a:solidFill>
                <a:schemeClr val="bg1"/>
              </a:solidFill>
              <a:latin typeface="Source Han Sans Heavy" panose="020B0A00000000000000" charset="-122"/>
              <a:ea typeface="Source Han Sans Heavy" panose="020B0A00000000000000" charset="-122"/>
            </a:endParaRPr>
          </a:p>
        </p:txBody>
      </p:sp>
      <p:pic>
        <p:nvPicPr>
          <p:cNvPr id="20" name="图片 19" descr="团队logo_莱茵生命"/>
          <p:cNvPicPr>
            <a:picLocks noChangeAspect="1"/>
          </p:cNvPicPr>
          <p:nvPr/>
        </p:nvPicPr>
        <p:blipFill>
          <a:blip r:embed="rId3">
            <a:lum bright="4000" contrast="-76000"/>
          </a:blip>
          <a:srcRect b="12782"/>
          <a:stretch>
            <a:fillRect/>
          </a:stretch>
        </p:blipFill>
        <p:spPr>
          <a:xfrm>
            <a:off x="5595620" y="3200400"/>
            <a:ext cx="1003935" cy="506095"/>
          </a:xfrm>
          <a:prstGeom prst="rect">
            <a:avLst/>
          </a:prstGeom>
        </p:spPr>
      </p:pic>
      <p:cxnSp>
        <p:nvCxnSpPr>
          <p:cNvPr id="21" name="直接连接符 20"/>
          <p:cNvCxnSpPr/>
          <p:nvPr/>
        </p:nvCxnSpPr>
        <p:spPr>
          <a:xfrm flipH="1">
            <a:off x="3776345" y="3697605"/>
            <a:ext cx="4514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779520" y="3697605"/>
            <a:ext cx="5213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500245" y="3156585"/>
            <a:ext cx="3219450" cy="521970"/>
          </a:xfrm>
          <a:prstGeom prst="rect">
            <a:avLst/>
          </a:prstGeom>
          <a:noFill/>
        </p:spPr>
        <p:txBody>
          <a:bodyPr wrap="square" rtlCol="0">
            <a:spAutoFit/>
          </a:bodyPr>
          <a:p>
            <a:pPr algn="ctr"/>
            <a:r>
              <a:rPr lang="zh-CN" altLang="en-US" sz="2800">
                <a:solidFill>
                  <a:schemeClr val="bg1"/>
                </a:solidFill>
                <a:latin typeface="Source Han Sans Bold" panose="020B0800000000000000" charset="-122"/>
                <a:ea typeface="Source Han Sans Bold" panose="020B0800000000000000" charset="-122"/>
              </a:rPr>
              <a:t>谢谢观看</a:t>
            </a:r>
            <a:endParaRPr lang="zh-CN" altLang="en-US" sz="2800">
              <a:solidFill>
                <a:schemeClr val="bg1"/>
              </a:solidFill>
              <a:latin typeface="Source Han Sans Bold" panose="020B0800000000000000" charset="-122"/>
              <a:ea typeface="Source Han Sans Bold" panose="020B0800000000000000" charset="-122"/>
            </a:endParaRPr>
          </a:p>
        </p:txBody>
      </p:sp>
      <p:sp>
        <p:nvSpPr>
          <p:cNvPr id="25" name="文本框 24"/>
          <p:cNvSpPr txBox="1"/>
          <p:nvPr/>
        </p:nvSpPr>
        <p:spPr>
          <a:xfrm>
            <a:off x="17870170" y="7826375"/>
            <a:ext cx="2011680" cy="368300"/>
          </a:xfrm>
          <a:prstGeom prst="rect">
            <a:avLst/>
          </a:prstGeom>
          <a:noFill/>
        </p:spPr>
        <p:txBody>
          <a:bodyPr wrap="none" rtlCol="0">
            <a:spAutoFit/>
          </a:bodyPr>
          <a:p>
            <a:r>
              <a:rPr lang="zh-CN" altLang="en-US">
                <a:highlight>
                  <a:srgbClr val="00FF00"/>
                </a:highlight>
              </a:rPr>
              <a:t>点我点我！！！！</a:t>
            </a:r>
            <a:endParaRPr lang="zh-CN" altLang="en-US">
              <a:highlight>
                <a:srgbClr val="00FF00"/>
              </a:highlight>
            </a:endParaRPr>
          </a:p>
        </p:txBody>
      </p:sp>
      <p:pic>
        <p:nvPicPr>
          <p:cNvPr id="24" name="图片 23" descr="网格线前景背景"/>
          <p:cNvPicPr>
            <a:picLocks noChangeAspect="1"/>
          </p:cNvPicPr>
          <p:nvPr/>
        </p:nvPicPr>
        <p:blipFill>
          <a:blip r:embed="rId2"/>
          <a:stretch>
            <a:fillRect/>
          </a:stretch>
        </p:blipFill>
        <p:spPr>
          <a:xfrm>
            <a:off x="12636500" y="5875020"/>
            <a:ext cx="12192635" cy="6858635"/>
          </a:xfrm>
          <a:prstGeom prst="rect">
            <a:avLst/>
          </a:prstGeom>
        </p:spPr>
      </p:pic>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9" name="任意多边形 2"/>
          <p:cNvSpPr/>
          <p:nvPr/>
        </p:nvSpPr>
        <p:spPr>
          <a:xfrm>
            <a:off x="5122183" y="1373836"/>
            <a:ext cx="1947636" cy="1745615"/>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solidFill>
            <a:srgbClr val="F39CB8"/>
          </a:solidFill>
          <a:ln>
            <a:solidFill>
              <a:srgbClr val="F39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10" name="文本框 9"/>
          <p:cNvSpPr txBox="1"/>
          <p:nvPr/>
        </p:nvSpPr>
        <p:spPr>
          <a:xfrm>
            <a:off x="4812816" y="1724342"/>
            <a:ext cx="2521069" cy="156966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PART 01</a:t>
            </a:r>
            <a:endParaRPr kumimoji="0" lang="zh-CN" altLang="en-US" sz="48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cxnSp>
        <p:nvCxnSpPr>
          <p:cNvPr id="11" name="直接连接符 10"/>
          <p:cNvCxnSpPr/>
          <p:nvPr/>
        </p:nvCxnSpPr>
        <p:spPr>
          <a:xfrm>
            <a:off x="5794265" y="2701392"/>
            <a:ext cx="624104" cy="1"/>
          </a:xfrm>
          <a:prstGeom prst="line">
            <a:avLst/>
          </a:prstGeom>
          <a:ln w="38100" cap="rnd">
            <a:solidFill>
              <a:srgbClr val="C2E5E8"/>
            </a:solidFill>
            <a:roun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920307" y="3415170"/>
            <a:ext cx="6705600" cy="2120581"/>
            <a:chOff x="2831407" y="343405"/>
            <a:chExt cx="6705600" cy="2120581"/>
          </a:xfrm>
        </p:grpSpPr>
        <p:sp>
          <p:nvSpPr>
            <p:cNvPr id="13" name="文本框 12"/>
            <p:cNvSpPr txBox="1"/>
            <p:nvPr/>
          </p:nvSpPr>
          <p:spPr>
            <a:xfrm>
              <a:off x="4645664" y="343405"/>
              <a:ext cx="2926080" cy="92202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sym typeface="+mn-ea"/>
                </a:rPr>
                <a:t>项目概述</a:t>
              </a:r>
              <a:endParaRPr kumimoji="0" lang="zh-CN" altLang="en-US" sz="54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14" name="文本框 13"/>
            <p:cNvSpPr txBox="1"/>
            <p:nvPr/>
          </p:nvSpPr>
          <p:spPr>
            <a:xfrm>
              <a:off x="2831407" y="1266735"/>
              <a:ext cx="6705600" cy="1197251"/>
            </a:xfrm>
            <a:prstGeom prst="rect">
              <a:avLst/>
            </a:prstGeom>
            <a:noFill/>
          </p:spPr>
          <p:txBody>
            <a:bodyPr wrap="square" rtlCol="0">
              <a:spAutoFit/>
              <a:scene3d>
                <a:camera prst="orthographicFront"/>
                <a:lightRig rig="threePt" dir="t"/>
              </a:scene3d>
              <a:sp3d contourW="12700"/>
            </a:bodyPr>
            <a:lstStyle/>
            <a:p>
              <a:pPr algn="ctr">
                <a:lnSpc>
                  <a:spcPts val="2200"/>
                </a:lnSpc>
              </a:pPr>
              <a:r>
                <a:rPr lang="en-US" altLang="zh-CN" sz="1400" b="1" dirty="0">
                  <a:effectLst/>
                  <a:latin typeface="印品黑体" panose="00000500000000000000" pitchFamily="2" charset="-122"/>
                  <a:ea typeface="印品黑体" panose="00000500000000000000" pitchFamily="2" charset="-122"/>
                </a:rPr>
                <a:t>Time would heal almost all wounds. If your wounds have not been healed up, please wait for a short while. To the world you may be one person, but to one person you.</a:t>
              </a:r>
              <a:endParaRPr lang="zh-CN" altLang="en-US" sz="1400" b="1" dirty="0">
                <a:latin typeface="印品黑体" panose="00000500000000000000" pitchFamily="2" charset="-122"/>
                <a:ea typeface="印品黑体" panose="00000500000000000000" pitchFamily="2"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cs typeface="+mn-ea"/>
                <a:sym typeface="微软雅黑 Light" panose="020B0502040204020203"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3000"/>
                            </p:stCondLst>
                            <p:childTnLst>
                              <p:par>
                                <p:cTn id="39" presetID="16" presetClass="entr" presetSubtype="21"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par>
                          <p:cTn id="42" fill="hold">
                            <p:stCondLst>
                              <p:cond delay="3500"/>
                            </p:stCondLst>
                            <p:childTnLst>
                              <p:par>
                                <p:cTn id="43" presetID="42"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832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screen"/>
          <a:stretch>
            <a:fillRect/>
          </a:stretch>
        </p:blipFill>
        <p:spPr>
          <a:xfrm rot="13086341">
            <a:off x="-255829" y="5144914"/>
            <a:ext cx="1832463" cy="1998794"/>
          </a:xfrm>
          <a:prstGeom prst="rect">
            <a:avLst/>
          </a:prstGeom>
        </p:spPr>
      </p:pic>
      <p:pic>
        <p:nvPicPr>
          <p:cNvPr id="5" name="图片 4"/>
          <p:cNvPicPr>
            <a:picLocks noChangeAspect="1"/>
          </p:cNvPicPr>
          <p:nvPr/>
        </p:nvPicPr>
        <p:blipFill>
          <a:blip r:embed="rId3" cstate="screen"/>
          <a:stretch>
            <a:fillRect/>
          </a:stretch>
        </p:blipFill>
        <p:spPr>
          <a:xfrm>
            <a:off x="10714974" y="-76156"/>
            <a:ext cx="1667529" cy="1818890"/>
          </a:xfrm>
          <a:prstGeom prst="rect">
            <a:avLst/>
          </a:prstGeom>
        </p:spPr>
      </p:pic>
      <p:sp>
        <p:nvSpPr>
          <p:cNvPr id="27" name="文本框 8"/>
          <p:cNvSpPr txBox="1"/>
          <p:nvPr/>
        </p:nvSpPr>
        <p:spPr>
          <a:xfrm>
            <a:off x="798287" y="601506"/>
            <a:ext cx="1811020" cy="583565"/>
          </a:xfrm>
          <a:prstGeom prst="rect">
            <a:avLst/>
          </a:prstGeom>
          <a:noFill/>
        </p:spPr>
        <p:txBody>
          <a:bodyPr wrap="none" rtlCol="0">
            <a:spAutoFit/>
          </a:bodyPr>
          <a:lstStyle/>
          <a:p>
            <a:r>
              <a:rPr lang="zh-CN" altLang="en-US" sz="3200" b="1" dirty="0">
                <a:latin typeface="微软雅黑 Light" panose="020B0502040204020203" pitchFamily="34" charset="-122"/>
                <a:ea typeface="微软雅黑 Light" panose="020B0502040204020203" pitchFamily="34" charset="-122"/>
                <a:sym typeface="Source Han Serif SC" panose="02020400000000000000" pitchFamily="18" charset="-122"/>
              </a:rPr>
              <a:t>项目概述</a:t>
            </a:r>
            <a:endParaRPr lang="zh-CN" altLang="en-US" sz="3200" b="1" dirty="0">
              <a:latin typeface="微软雅黑 Light" panose="020B0502040204020203" pitchFamily="34" charset="-122"/>
              <a:ea typeface="微软雅黑 Light" panose="020B0502040204020203" pitchFamily="34" charset="-122"/>
              <a:sym typeface="Source Han Serif SC" panose="02020400000000000000" pitchFamily="18" charset="-122"/>
            </a:endParaRPr>
          </a:p>
        </p:txBody>
      </p:sp>
      <p:sp>
        <p:nvSpPr>
          <p:cNvPr id="3" name="文本框 6"/>
          <p:cNvSpPr txBox="1">
            <a:spLocks noChangeArrowheads="1"/>
          </p:cNvSpPr>
          <p:nvPr/>
        </p:nvSpPr>
        <p:spPr bwMode="auto">
          <a:xfrm>
            <a:off x="777240" y="2092960"/>
            <a:ext cx="350901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000">
                <a:solidFill>
                  <a:schemeClr val="accent5"/>
                </a:solidFill>
                <a:latin typeface="宋体" panose="02010600030101010101" pitchFamily="2" charset="-122"/>
                <a:ea typeface="宋体" panose="02010600030101010101" pitchFamily="2" charset="-122"/>
                <a:cs typeface="宋体" panose="02010600030101010101" pitchFamily="2" charset="-122"/>
              </a:rPr>
              <a:t>本次实践的题目是“基于unity的塔防游戏开发”。该游戏设计是我们对于本课程游戏设计与开发的实践与应用。利用在unity相关课程中学到的知识完成了对本项目的开发，有效的提升了我们对于unity以及c#相关知识的巩固与复习，在实践中提升了我们对于知识的理解，锻炼了我们的实际开发能力和编码技术。</a:t>
            </a:r>
            <a:endParaRPr lang="en-US" altLang="zh-CN" sz="2000">
              <a:solidFill>
                <a:schemeClr val="accent5"/>
              </a:solidFill>
              <a:latin typeface="宋体" panose="02010600030101010101" pitchFamily="2" charset="-122"/>
              <a:ea typeface="宋体" panose="02010600030101010101" pitchFamily="2" charset="-122"/>
              <a:cs typeface="宋体" panose="02010600030101010101" pitchFamily="2" charset="-122"/>
            </a:endParaRPr>
          </a:p>
        </p:txBody>
      </p:sp>
      <p:cxnSp>
        <p:nvCxnSpPr>
          <p:cNvPr id="2" name="直接连接符 1"/>
          <p:cNvCxnSpPr/>
          <p:nvPr/>
        </p:nvCxnSpPr>
        <p:spPr>
          <a:xfrm>
            <a:off x="5910921" y="1166089"/>
            <a:ext cx="37015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a:spLocks noChangeArrowheads="1"/>
          </p:cNvSpPr>
          <p:nvPr/>
        </p:nvSpPr>
        <p:spPr bwMode="auto">
          <a:xfrm>
            <a:off x="8774132" y="1299388"/>
            <a:ext cx="153924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665">
                <a:solidFill>
                  <a:schemeClr val="accent1"/>
                </a:solidFill>
                <a:latin typeface="+mj-ea"/>
                <a:ea typeface="+mj-ea"/>
              </a:rPr>
              <a:t>项目意义</a:t>
            </a:r>
            <a:endParaRPr lang="zh-CN" altLang="en-US" sz="2665">
              <a:solidFill>
                <a:schemeClr val="accent1"/>
              </a:solidFill>
              <a:latin typeface="+mj-ea"/>
              <a:ea typeface="+mj-ea"/>
            </a:endParaRPr>
          </a:p>
        </p:txBody>
      </p:sp>
      <p:sp>
        <p:nvSpPr>
          <p:cNvPr id="11" name="灯片编号占位符 2"/>
          <p:cNvSpPr txBox="1"/>
          <p:nvPr/>
        </p:nvSpPr>
        <p:spPr>
          <a:xfrm>
            <a:off x="9130039" y="637845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CBECEF1-1935-4692-9C86-5FD89D9EDF46}" type="slidenum">
              <a:rPr lang="zh-CN" altLang="en-US" sz="2400" smtClean="0"/>
            </a:fld>
            <a:endParaRPr lang="zh-CN" altLang="en-US" sz="2400"/>
          </a:p>
        </p:txBody>
      </p:sp>
      <p:grpSp>
        <p:nvGrpSpPr>
          <p:cNvPr id="12" name="组合 11"/>
          <p:cNvGrpSpPr/>
          <p:nvPr/>
        </p:nvGrpSpPr>
        <p:grpSpPr>
          <a:xfrm>
            <a:off x="4148072" y="1474732"/>
            <a:ext cx="3895855" cy="3876783"/>
            <a:chOff x="2933328" y="1007456"/>
            <a:chExt cx="3311509" cy="3295298"/>
          </a:xfrm>
        </p:grpSpPr>
        <p:sp>
          <p:nvSpPr>
            <p:cNvPr id="13" name="任意多边形: 形状 5"/>
            <p:cNvSpPr/>
            <p:nvPr/>
          </p:nvSpPr>
          <p:spPr>
            <a:xfrm>
              <a:off x="3226569" y="1183395"/>
              <a:ext cx="2842095" cy="2842095"/>
            </a:xfrm>
            <a:custGeom>
              <a:avLst/>
              <a:gdLst>
                <a:gd name="connsiteX0" fmla="*/ 1706880 w 3413760"/>
                <a:gd name="connsiteY0" fmla="*/ 0 h 3413760"/>
                <a:gd name="connsiteX1" fmla="*/ 3185081 w 3413760"/>
                <a:gd name="connsiteY1" fmla="*/ 853440 h 3413760"/>
                <a:gd name="connsiteX2" fmla="*/ 3185081 w 3413760"/>
                <a:gd name="connsiteY2" fmla="*/ 2560320 h 3413760"/>
                <a:gd name="connsiteX3" fmla="*/ 1706880 w 3413760"/>
                <a:gd name="connsiteY3" fmla="*/ 1706880 h 3413760"/>
                <a:gd name="connsiteX4" fmla="*/ 1706880 w 3413760"/>
                <a:gd name="connsiteY4" fmla="*/ 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1706880" y="0"/>
                  </a:moveTo>
                  <a:cubicBezTo>
                    <a:pt x="2316689" y="0"/>
                    <a:pt x="2880177" y="325329"/>
                    <a:pt x="3185081" y="853440"/>
                  </a:cubicBezTo>
                  <a:cubicBezTo>
                    <a:pt x="3489986" y="1381551"/>
                    <a:pt x="3489986" y="2032209"/>
                    <a:pt x="3185081" y="2560320"/>
                  </a:cubicBezTo>
                  <a:lnTo>
                    <a:pt x="1706880" y="1706880"/>
                  </a:lnTo>
                  <a:lnTo>
                    <a:pt x="170688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63190" tIns="1028869" rIns="591582" bIns="2296837" numCol="1" spcCol="1270" anchor="ctr" anchorCtr="0">
              <a:noAutofit/>
            </a:bodyPr>
            <a:lstStyle/>
            <a:p>
              <a:pPr marL="0" lvl="0" indent="0" algn="ctr" defTabSz="1689100">
                <a:lnSpc>
                  <a:spcPct val="90000"/>
                </a:lnSpc>
                <a:spcBef>
                  <a:spcPct val="0"/>
                </a:spcBef>
                <a:spcAft>
                  <a:spcPct val="35000"/>
                </a:spcAft>
                <a:buNone/>
              </a:pPr>
              <a:endParaRPr lang="zh-CN" altLang="en-US" sz="5065" kern="1200"/>
            </a:p>
          </p:txBody>
        </p:sp>
        <p:sp>
          <p:nvSpPr>
            <p:cNvPr id="14" name="任意多边形: 形状 6"/>
            <p:cNvSpPr/>
            <p:nvPr/>
          </p:nvSpPr>
          <p:spPr>
            <a:xfrm>
              <a:off x="3168035" y="1284899"/>
              <a:ext cx="2842095" cy="2842095"/>
            </a:xfrm>
            <a:custGeom>
              <a:avLst/>
              <a:gdLst>
                <a:gd name="connsiteX0" fmla="*/ 3185081 w 3413760"/>
                <a:gd name="connsiteY0" fmla="*/ 2560320 h 3413760"/>
                <a:gd name="connsiteX1" fmla="*/ 1706880 w 3413760"/>
                <a:gd name="connsiteY1" fmla="*/ 3413760 h 3413760"/>
                <a:gd name="connsiteX2" fmla="*/ 228679 w 3413760"/>
                <a:gd name="connsiteY2" fmla="*/ 2560320 h 3413760"/>
                <a:gd name="connsiteX3" fmla="*/ 1706880 w 3413760"/>
                <a:gd name="connsiteY3" fmla="*/ 1706880 h 3413760"/>
                <a:gd name="connsiteX4" fmla="*/ 3185081 w 3413760"/>
                <a:gd name="connsiteY4" fmla="*/ 256032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3185081" y="2560320"/>
                  </a:moveTo>
                  <a:cubicBezTo>
                    <a:pt x="2880176" y="3088431"/>
                    <a:pt x="2316689" y="3413760"/>
                    <a:pt x="1706880" y="3413760"/>
                  </a:cubicBezTo>
                  <a:cubicBezTo>
                    <a:pt x="1097071" y="3413760"/>
                    <a:pt x="533583" y="3088431"/>
                    <a:pt x="228679" y="2560320"/>
                  </a:cubicBezTo>
                  <a:lnTo>
                    <a:pt x="1706880" y="1706880"/>
                  </a:lnTo>
                  <a:lnTo>
                    <a:pt x="3185081" y="25603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51466" tIns="3020908" rIns="1097280" bIns="474132" numCol="1" spcCol="1270" anchor="ctr" anchorCtr="0">
              <a:noAutofit/>
            </a:bodyPr>
            <a:lstStyle/>
            <a:p>
              <a:pPr marL="0" lvl="0" indent="0" algn="ctr" defTabSz="1778000">
                <a:lnSpc>
                  <a:spcPct val="90000"/>
                </a:lnSpc>
                <a:spcBef>
                  <a:spcPct val="0"/>
                </a:spcBef>
                <a:spcAft>
                  <a:spcPct val="35000"/>
                </a:spcAft>
                <a:buNone/>
              </a:pPr>
              <a:endParaRPr lang="zh-CN" altLang="en-US" sz="5335" kern="1200"/>
            </a:p>
          </p:txBody>
        </p:sp>
        <p:sp>
          <p:nvSpPr>
            <p:cNvPr id="15" name="任意多边形: 形状 7"/>
            <p:cNvSpPr/>
            <p:nvPr/>
          </p:nvSpPr>
          <p:spPr>
            <a:xfrm>
              <a:off x="3109501" y="1183395"/>
              <a:ext cx="2842095" cy="2842095"/>
            </a:xfrm>
            <a:custGeom>
              <a:avLst/>
              <a:gdLst>
                <a:gd name="connsiteX0" fmla="*/ 228679 w 3413760"/>
                <a:gd name="connsiteY0" fmla="*/ 2560320 h 3413760"/>
                <a:gd name="connsiteX1" fmla="*/ 228679 w 3413760"/>
                <a:gd name="connsiteY1" fmla="*/ 853440 h 3413760"/>
                <a:gd name="connsiteX2" fmla="*/ 1706880 w 3413760"/>
                <a:gd name="connsiteY2" fmla="*/ 0 h 3413760"/>
                <a:gd name="connsiteX3" fmla="*/ 1706880 w 3413760"/>
                <a:gd name="connsiteY3" fmla="*/ 1706880 h 3413760"/>
                <a:gd name="connsiteX4" fmla="*/ 228679 w 3413760"/>
                <a:gd name="connsiteY4" fmla="*/ 256032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228679" y="2560320"/>
                  </a:moveTo>
                  <a:cubicBezTo>
                    <a:pt x="-76226" y="2032209"/>
                    <a:pt x="-76226" y="1381551"/>
                    <a:pt x="228679" y="853440"/>
                  </a:cubicBezTo>
                  <a:cubicBezTo>
                    <a:pt x="533584" y="325329"/>
                    <a:pt x="1097071" y="0"/>
                    <a:pt x="1706880" y="0"/>
                  </a:cubicBezTo>
                  <a:lnTo>
                    <a:pt x="1706880" y="1706880"/>
                  </a:lnTo>
                  <a:lnTo>
                    <a:pt x="228679" y="25603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1584" tIns="1028869" rIns="2463189" bIns="2296837" numCol="1" spcCol="1270" anchor="ctr" anchorCtr="0">
              <a:noAutofit/>
            </a:bodyPr>
            <a:lstStyle/>
            <a:p>
              <a:pPr marL="0" lvl="0" indent="0" algn="ctr" defTabSz="1689100">
                <a:lnSpc>
                  <a:spcPct val="90000"/>
                </a:lnSpc>
                <a:spcBef>
                  <a:spcPct val="0"/>
                </a:spcBef>
                <a:spcAft>
                  <a:spcPct val="35000"/>
                </a:spcAft>
                <a:buNone/>
              </a:pPr>
              <a:endParaRPr lang="zh-CN" altLang="en-US" sz="5065" kern="1200"/>
            </a:p>
          </p:txBody>
        </p:sp>
        <p:sp>
          <p:nvSpPr>
            <p:cNvPr id="16" name="箭头: 环形 8"/>
            <p:cNvSpPr/>
            <p:nvPr/>
          </p:nvSpPr>
          <p:spPr>
            <a:xfrm>
              <a:off x="3050864" y="1007456"/>
              <a:ext cx="3193973" cy="3193974"/>
            </a:xfrm>
            <a:prstGeom prst="circularArrow">
              <a:avLst>
                <a:gd name="adj1" fmla="val 5085"/>
                <a:gd name="adj2" fmla="val 327528"/>
                <a:gd name="adj3" fmla="val 1472472"/>
                <a:gd name="adj4" fmla="val 16199432"/>
                <a:gd name="adj5" fmla="val 5932"/>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7" name="箭头: 环形 9"/>
            <p:cNvSpPr/>
            <p:nvPr/>
          </p:nvSpPr>
          <p:spPr>
            <a:xfrm>
              <a:off x="2992096" y="1108780"/>
              <a:ext cx="3193973" cy="3193974"/>
            </a:xfrm>
            <a:prstGeom prst="circularArrow">
              <a:avLst>
                <a:gd name="adj1" fmla="val 5085"/>
                <a:gd name="adj2" fmla="val 327528"/>
                <a:gd name="adj3" fmla="val 8671970"/>
                <a:gd name="adj4" fmla="val 1800502"/>
                <a:gd name="adj5" fmla="val 5932"/>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8" name="箭头: 环形 10"/>
            <p:cNvSpPr/>
            <p:nvPr/>
          </p:nvSpPr>
          <p:spPr>
            <a:xfrm>
              <a:off x="2933328" y="1007456"/>
              <a:ext cx="3193973" cy="3193974"/>
            </a:xfrm>
            <a:prstGeom prst="circularArrow">
              <a:avLst>
                <a:gd name="adj1" fmla="val 5085"/>
                <a:gd name="adj2" fmla="val 327528"/>
                <a:gd name="adj3" fmla="val 15873039"/>
                <a:gd name="adj4" fmla="val 9000000"/>
                <a:gd name="adj5" fmla="val 5932"/>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sp>
        <p:nvSpPr>
          <p:cNvPr id="29" name="文本框 5"/>
          <p:cNvSpPr txBox="1">
            <a:spLocks noChangeArrowheads="1"/>
          </p:cNvSpPr>
          <p:nvPr/>
        </p:nvSpPr>
        <p:spPr bwMode="auto">
          <a:xfrm>
            <a:off x="1632216" y="1299205"/>
            <a:ext cx="153924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r" fontAlgn="base">
              <a:spcBef>
                <a:spcPct val="0"/>
              </a:spcBef>
              <a:spcAft>
                <a:spcPct val="0"/>
              </a:spcAft>
              <a:defRPr/>
            </a:pPr>
            <a:r>
              <a:rPr lang="zh-CN" altLang="en-US" sz="2665">
                <a:solidFill>
                  <a:schemeClr val="accent1"/>
                </a:solidFill>
                <a:latin typeface="+mj-ea"/>
                <a:ea typeface="+mj-ea"/>
              </a:rPr>
              <a:t>项目目的</a:t>
            </a:r>
            <a:endParaRPr lang="zh-CN" altLang="en-US" sz="2665">
              <a:solidFill>
                <a:schemeClr val="accent1"/>
              </a:solidFill>
              <a:latin typeface="+mj-ea"/>
              <a:ea typeface="+mj-ea"/>
            </a:endParaRPr>
          </a:p>
        </p:txBody>
      </p:sp>
      <p:sp>
        <p:nvSpPr>
          <p:cNvPr id="32" name="AutoShape 112"/>
          <p:cNvSpPr/>
          <p:nvPr/>
        </p:nvSpPr>
        <p:spPr bwMode="auto">
          <a:xfrm>
            <a:off x="4949560" y="2538379"/>
            <a:ext cx="683340" cy="68032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33" name="组合 32"/>
          <p:cNvGrpSpPr/>
          <p:nvPr/>
        </p:nvGrpSpPr>
        <p:grpSpPr>
          <a:xfrm>
            <a:off x="6620859" y="2538379"/>
            <a:ext cx="468016" cy="682232"/>
            <a:chOff x="2528974" y="2863357"/>
            <a:chExt cx="246811" cy="359779"/>
          </a:xfrm>
          <a:solidFill>
            <a:schemeClr val="bg1"/>
          </a:solidFill>
        </p:grpSpPr>
        <p:sp>
          <p:nvSpPr>
            <p:cNvPr id="34"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5"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36" name="组合 35"/>
          <p:cNvGrpSpPr/>
          <p:nvPr/>
        </p:nvGrpSpPr>
        <p:grpSpPr>
          <a:xfrm flipH="1">
            <a:off x="5686327" y="4033171"/>
            <a:ext cx="681068" cy="681068"/>
            <a:chOff x="2473104" y="2145028"/>
            <a:chExt cx="359165" cy="359165"/>
          </a:xfrm>
          <a:solidFill>
            <a:schemeClr val="bg1"/>
          </a:solidFill>
        </p:grpSpPr>
        <p:sp>
          <p:nvSpPr>
            <p:cNvPr id="37"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8"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39" name="文本框 6"/>
          <p:cNvSpPr txBox="1">
            <a:spLocks noChangeArrowheads="1"/>
          </p:cNvSpPr>
          <p:nvPr/>
        </p:nvSpPr>
        <p:spPr bwMode="auto">
          <a:xfrm>
            <a:off x="7977505" y="1859280"/>
            <a:ext cx="350901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000">
                <a:solidFill>
                  <a:schemeClr val="accent5"/>
                </a:solidFill>
                <a:latin typeface="宋体" panose="02010600030101010101" pitchFamily="2" charset="-122"/>
                <a:ea typeface="宋体" panose="02010600030101010101" pitchFamily="2" charset="-122"/>
                <a:cs typeface="宋体" panose="02010600030101010101" pitchFamily="2" charset="-122"/>
              </a:rPr>
              <a:t>受我们在生活中的手机小游戏，当年风靡全国的“保卫萝卜”的启发，我们设计并开发了这款塔防小游戏，基于现在人们的高压快速的生活节奏，在下班时间，人们需要一款并不是很需要动脑和浪费时间的小游戏来发泄一下在工作中的郁闷。所以我们设计了这款简约风格的塔防小游戏，没有当今市面上的塔防游戏的那种眼花缭乱的特效，有着90年代街机游戏的风格特色，可以让玩家找到当年打游戏的那种感觉。</a:t>
            </a:r>
            <a:endParaRPr lang="en-US" altLang="zh-CN" sz="2000">
              <a:solidFill>
                <a:schemeClr val="accent5"/>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advTm="0">
        <p:wedge/>
      </p:transition>
    </mc:Choice>
    <mc:Fallback>
      <p:transition spd="slow" advClick="0" advTm="0">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750"/>
                                        <p:tgtEl>
                                          <p:spTgt spid="27"/>
                                        </p:tgtEl>
                                      </p:cBhvr>
                                    </p:animEffect>
                                  </p:childTnLst>
                                </p:cTn>
                              </p:par>
                              <p:par>
                                <p:cTn id="32" presetID="2" presetClass="entr" presetSubtype="8"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0-#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0-#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fill="hold"/>
                                        <p:tgtEl>
                                          <p:spTgt spid="32"/>
                                        </p:tgtEl>
                                        <p:attrNameLst>
                                          <p:attrName>ppt_x</p:attrName>
                                        </p:attrNameLst>
                                      </p:cBhvr>
                                      <p:tavLst>
                                        <p:tav tm="0">
                                          <p:val>
                                            <p:strVal val="0-#ppt_w/2"/>
                                          </p:val>
                                        </p:tav>
                                        <p:tav tm="100000">
                                          <p:val>
                                            <p:strVal val="#ppt_x"/>
                                          </p:val>
                                        </p:tav>
                                      </p:tavLst>
                                    </p:anim>
                                    <p:anim calcmode="lin" valueType="num">
                                      <p:cBhvr additive="base">
                                        <p:cTn id="47" dur="500" fill="hold"/>
                                        <p:tgtEl>
                                          <p:spTgt spid="32"/>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additive="base">
                                        <p:cTn id="50" dur="500" fill="hold"/>
                                        <p:tgtEl>
                                          <p:spTgt spid="33"/>
                                        </p:tgtEl>
                                        <p:attrNameLst>
                                          <p:attrName>ppt_x</p:attrName>
                                        </p:attrNameLst>
                                      </p:cBhvr>
                                      <p:tavLst>
                                        <p:tav tm="0">
                                          <p:val>
                                            <p:strVal val="0-#ppt_w/2"/>
                                          </p:val>
                                        </p:tav>
                                        <p:tav tm="100000">
                                          <p:val>
                                            <p:strVal val="#ppt_x"/>
                                          </p:val>
                                        </p:tav>
                                      </p:tavLst>
                                    </p:anim>
                                    <p:anim calcmode="lin" valueType="num">
                                      <p:cBhvr additive="base">
                                        <p:cTn id="51" dur="500" fill="hold"/>
                                        <p:tgtEl>
                                          <p:spTgt spid="33"/>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0-#ppt_w/2"/>
                                          </p:val>
                                        </p:tav>
                                        <p:tav tm="100000">
                                          <p:val>
                                            <p:strVal val="#ppt_x"/>
                                          </p:val>
                                        </p:tav>
                                      </p:tavLst>
                                    </p:anim>
                                    <p:anim calcmode="lin" valueType="num">
                                      <p:cBhvr additive="base">
                                        <p:cTn id="5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P spid="27" grpId="0"/>
      <p:bldP spid="10" grpId="0"/>
      <p:bldP spid="29" grpId="0"/>
      <p:bldP spid="3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screen"/>
          <a:stretch>
            <a:fillRect/>
          </a:stretch>
        </p:blipFill>
        <p:spPr>
          <a:xfrm rot="13086341">
            <a:off x="-255829" y="5144914"/>
            <a:ext cx="1832463" cy="1998794"/>
          </a:xfrm>
          <a:prstGeom prst="rect">
            <a:avLst/>
          </a:prstGeom>
        </p:spPr>
      </p:pic>
      <p:pic>
        <p:nvPicPr>
          <p:cNvPr id="5" name="图片 4"/>
          <p:cNvPicPr>
            <a:picLocks noChangeAspect="1"/>
          </p:cNvPicPr>
          <p:nvPr/>
        </p:nvPicPr>
        <p:blipFill>
          <a:blip r:embed="rId3" cstate="screen"/>
          <a:stretch>
            <a:fillRect/>
          </a:stretch>
        </p:blipFill>
        <p:spPr>
          <a:xfrm>
            <a:off x="10714974" y="-76156"/>
            <a:ext cx="1667529" cy="1818890"/>
          </a:xfrm>
          <a:prstGeom prst="rect">
            <a:avLst/>
          </a:prstGeom>
        </p:spPr>
      </p:pic>
      <p:sp>
        <p:nvSpPr>
          <p:cNvPr id="9" name="文本框 8"/>
          <p:cNvSpPr txBox="1"/>
          <p:nvPr/>
        </p:nvSpPr>
        <p:spPr>
          <a:xfrm>
            <a:off x="798287" y="601506"/>
            <a:ext cx="1607820" cy="521970"/>
          </a:xfrm>
          <a:prstGeom prst="rect">
            <a:avLst/>
          </a:prstGeom>
          <a:noFill/>
        </p:spPr>
        <p:txBody>
          <a:bodyPr wrap="none" rtlCol="0">
            <a:spAutoFit/>
          </a:bodyPr>
          <a:lstStyle/>
          <a:p>
            <a:pPr algn="l"/>
            <a:r>
              <a:rPr lang="zh-CN" altLang="en-US" sz="2800" b="1" dirty="0">
                <a:latin typeface="微软雅黑 Light" panose="020B0502040204020203" pitchFamily="34" charset="-122"/>
                <a:ea typeface="微软雅黑 Light" panose="020B0502040204020203" pitchFamily="34" charset="-122"/>
                <a:sym typeface="Source Han Serif SC" panose="02020400000000000000" pitchFamily="18" charset="-122"/>
              </a:rPr>
              <a:t>开发环境</a:t>
            </a:r>
            <a:endParaRPr lang="zh-CN" altLang="en-US" sz="2800" b="1" dirty="0">
              <a:latin typeface="微软雅黑 Light" panose="020B0502040204020203" pitchFamily="34" charset="-122"/>
              <a:ea typeface="微软雅黑 Light" panose="020B0502040204020203" pitchFamily="34" charset="-122"/>
              <a:sym typeface="Source Han Serif SC" panose="02020400000000000000" pitchFamily="18" charset="-122"/>
            </a:endParaRPr>
          </a:p>
        </p:txBody>
      </p:sp>
      <p:cxnSp>
        <p:nvCxnSpPr>
          <p:cNvPr id="10" name="直接箭头连接符 9"/>
          <p:cNvCxnSpPr/>
          <p:nvPr/>
        </p:nvCxnSpPr>
        <p:spPr>
          <a:xfrm>
            <a:off x="1502955" y="3607829"/>
            <a:ext cx="9441711"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等腰三角形 10"/>
          <p:cNvSpPr/>
          <p:nvPr/>
        </p:nvSpPr>
        <p:spPr>
          <a:xfrm>
            <a:off x="1981486" y="3033433"/>
            <a:ext cx="666305" cy="574401"/>
          </a:xfrm>
          <a:prstGeom prst="triangle">
            <a:avLst/>
          </a:prstGeom>
          <a:solidFill>
            <a:srgbClr val="EB8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12" name="等腰三角形 11"/>
          <p:cNvSpPr/>
          <p:nvPr/>
        </p:nvSpPr>
        <p:spPr>
          <a:xfrm rot="10800000">
            <a:off x="4448462" y="3607834"/>
            <a:ext cx="666305" cy="574401"/>
          </a:xfrm>
          <a:prstGeom prst="triangle">
            <a:avLst/>
          </a:prstGeom>
          <a:solidFill>
            <a:srgbClr val="85C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13" name="等腰三角形 12"/>
          <p:cNvSpPr/>
          <p:nvPr/>
        </p:nvSpPr>
        <p:spPr>
          <a:xfrm>
            <a:off x="6915438" y="3033434"/>
            <a:ext cx="666305" cy="574401"/>
          </a:xfrm>
          <a:prstGeom prst="triangle">
            <a:avLst/>
          </a:prstGeom>
          <a:solidFill>
            <a:srgbClr val="EB8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14" name="等腰三角形 13"/>
          <p:cNvSpPr/>
          <p:nvPr/>
        </p:nvSpPr>
        <p:spPr>
          <a:xfrm rot="10800000">
            <a:off x="9357544" y="3607834"/>
            <a:ext cx="666305" cy="574401"/>
          </a:xfrm>
          <a:prstGeom prst="triangle">
            <a:avLst/>
          </a:prstGeom>
          <a:solidFill>
            <a:srgbClr val="85C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grpSp>
        <p:nvGrpSpPr>
          <p:cNvPr id="18" name="组合 17"/>
          <p:cNvGrpSpPr/>
          <p:nvPr/>
        </p:nvGrpSpPr>
        <p:grpSpPr>
          <a:xfrm>
            <a:off x="2248072" y="2098241"/>
            <a:ext cx="4864735" cy="1510030"/>
            <a:chOff x="3105322" y="1446094"/>
            <a:chExt cx="4864735" cy="1510030"/>
          </a:xfrm>
        </p:grpSpPr>
        <p:sp>
          <p:nvSpPr>
            <p:cNvPr id="19" name="矩形 18"/>
            <p:cNvSpPr/>
            <p:nvPr/>
          </p:nvSpPr>
          <p:spPr>
            <a:xfrm>
              <a:off x="3105322" y="2071569"/>
              <a:ext cx="4864735" cy="884555"/>
            </a:xfrm>
            <a:prstGeom prst="rect">
              <a:avLst/>
            </a:prstGeom>
          </p:spPr>
          <p:txBody>
            <a:bodyPr wrap="square">
              <a:no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accent1"/>
                  </a:solidFill>
                  <a:effectLst/>
                  <a:uLnTx/>
                  <a:uFillTx/>
                  <a:latin typeface="微软雅黑 Light" panose="020B0502040204020203" pitchFamily="34" charset="-122"/>
                  <a:ea typeface="微软雅黑 Light" panose="020B0502040204020203" pitchFamily="34" charset="-122"/>
                  <a:sym typeface="+mn-lt"/>
                </a:rPr>
                <a:t>开发环境：Unity3D</a:t>
              </a:r>
              <a:endParaRPr kumimoji="0" lang="zh-CN" altLang="en-US" b="0" i="0" u="none" strike="noStrike" kern="1200" cap="none" spc="0" normalizeH="0" baseline="0" noProof="0" dirty="0">
                <a:ln>
                  <a:noFill/>
                </a:ln>
                <a:solidFill>
                  <a:schemeClr val="accent1"/>
                </a:solidFill>
                <a:effectLst/>
                <a:uLnTx/>
                <a:uFillTx/>
                <a:latin typeface="微软雅黑 Light" panose="020B0502040204020203" pitchFamily="34" charset="-122"/>
                <a:ea typeface="微软雅黑 Light" panose="020B0502040204020203" pitchFamily="34" charset="-122"/>
                <a:sym typeface="+mn-lt"/>
              </a:endParaRPr>
            </a:p>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accent1"/>
                  </a:solidFill>
                  <a:effectLst/>
                  <a:uLnTx/>
                  <a:uFillTx/>
                  <a:latin typeface="微软雅黑 Light" panose="020B0502040204020203" pitchFamily="34" charset="-122"/>
                  <a:ea typeface="微软雅黑 Light" panose="020B0502040204020203" pitchFamily="34" charset="-122"/>
                  <a:sym typeface="+mn-lt"/>
                </a:rPr>
                <a:t>开发语言：C#</a:t>
              </a:r>
              <a:endParaRPr kumimoji="0" lang="zh-CN" altLang="en-US" b="0" i="0" u="none" strike="noStrike" kern="1200" cap="none" spc="0" normalizeH="0" baseline="0" noProof="0" dirty="0">
                <a:ln>
                  <a:noFill/>
                </a:ln>
                <a:solidFill>
                  <a:schemeClr val="accent1"/>
                </a:solidFill>
                <a:effectLst/>
                <a:uLnTx/>
                <a:uFillTx/>
                <a:latin typeface="微软雅黑 Light" panose="020B0502040204020203" pitchFamily="34" charset="-122"/>
                <a:ea typeface="微软雅黑 Light" panose="020B0502040204020203" pitchFamily="34" charset="-122"/>
                <a:sym typeface="+mn-lt"/>
              </a:endParaRPr>
            </a:p>
          </p:txBody>
        </p:sp>
        <p:sp>
          <p:nvSpPr>
            <p:cNvPr id="20" name="矩形 19"/>
            <p:cNvSpPr/>
            <p:nvPr/>
          </p:nvSpPr>
          <p:spPr>
            <a:xfrm>
              <a:off x="3375197" y="1446094"/>
              <a:ext cx="4325620" cy="1296670"/>
            </a:xfrm>
            <a:prstGeom prst="rect">
              <a:avLst/>
            </a:prstGeom>
          </p:spPr>
          <p:txBody>
            <a:bodyPr wrap="square">
              <a:noAutofit/>
            </a:bodyPr>
            <a:lstStyle/>
            <a:p>
              <a:pPr marL="0" marR="0" lvl="0" indent="0" algn="ctr" defTabSz="609600" rtl="0" eaLnBrk="1" fontAlgn="auto" latinLnBrk="0" hangingPunct="1">
                <a:lnSpc>
                  <a:spcPct val="100000"/>
                </a:lnSpc>
                <a:spcBef>
                  <a:spcPts val="0"/>
                </a:spcBef>
                <a:spcAft>
                  <a:spcPts val="0"/>
                </a:spcAft>
                <a:buClr>
                  <a:srgbClr val="E7E6E6">
                    <a:lumMod val="10000"/>
                  </a:srgbClr>
                </a:buClr>
                <a:buSzTx/>
                <a:buFontTx/>
                <a:buNone/>
                <a:defRPr/>
              </a:pPr>
              <a:r>
                <a:rPr lang="zh-CN" altLang="en-US" sz="2800" noProof="0" dirty="0">
                  <a:ln>
                    <a:noFill/>
                  </a:ln>
                  <a:solidFill>
                    <a:schemeClr val="accent4"/>
                  </a:solidFill>
                  <a:effectLst/>
                  <a:uLnTx/>
                  <a:uFillTx/>
                  <a:latin typeface="微软雅黑 Light" panose="020B0502040204020203" pitchFamily="34" charset="-122"/>
                  <a:ea typeface="微软雅黑 Light" panose="020B0502040204020203" pitchFamily="34" charset="-122"/>
                  <a:sym typeface="+mn-lt"/>
                </a:rPr>
                <a:t>系统开发环境</a:t>
              </a:r>
              <a:endParaRPr kumimoji="0" lang="zh-CN" altLang="en-US" sz="2800" b="0" i="0" u="none" strike="noStrike" kern="1200" cap="none" spc="0" normalizeH="0" baseline="0" noProof="0" dirty="0">
                <a:ln>
                  <a:noFill/>
                </a:ln>
                <a:solidFill>
                  <a:schemeClr val="accent4"/>
                </a:solidFill>
                <a:effectLst/>
                <a:uLnTx/>
                <a:uFillTx/>
                <a:latin typeface="微软雅黑 Light" panose="020B0502040204020203" pitchFamily="34" charset="-122"/>
                <a:ea typeface="微软雅黑 Light" panose="020B0502040204020203" pitchFamily="34" charset="-122"/>
                <a:sym typeface="+mn-lt"/>
              </a:endParaRPr>
            </a:p>
            <a:p>
              <a:pPr marL="0" marR="0" lvl="0" indent="0" algn="ctr" defTabSz="609600" rtl="0" eaLnBrk="1" fontAlgn="auto" latinLnBrk="0" hangingPunct="1">
                <a:lnSpc>
                  <a:spcPct val="100000"/>
                </a:lnSpc>
                <a:spcBef>
                  <a:spcPts val="0"/>
                </a:spcBef>
                <a:spcAft>
                  <a:spcPts val="0"/>
                </a:spcAft>
                <a:buClr>
                  <a:srgbClr val="E7E6E6">
                    <a:lumMod val="10000"/>
                  </a:srgbClr>
                </a:buClr>
                <a:buSzTx/>
                <a:buFontTx/>
                <a:buNone/>
                <a:defRPr/>
              </a:pPr>
              <a:endParaRPr kumimoji="0" lang="zh-CN" altLang="en-US" sz="2800" b="0" i="0" u="none" strike="noStrike" kern="1200" cap="none" spc="0" normalizeH="0" baseline="0" noProof="0" dirty="0">
                <a:ln>
                  <a:noFill/>
                </a:ln>
                <a:solidFill>
                  <a:schemeClr val="accent4"/>
                </a:solidFill>
                <a:effectLst/>
                <a:uLnTx/>
                <a:uFillTx/>
                <a:latin typeface="微软雅黑 Light" panose="020B0502040204020203" pitchFamily="34" charset="-122"/>
                <a:ea typeface="微软雅黑 Light" panose="020B0502040204020203" pitchFamily="34" charset="-122"/>
                <a:cs typeface="+mn-ea"/>
                <a:sym typeface="+mn-lt"/>
              </a:endParaRPr>
            </a:p>
          </p:txBody>
        </p:sp>
      </p:grpSp>
      <p:grpSp>
        <p:nvGrpSpPr>
          <p:cNvPr id="21" name="组合 20"/>
          <p:cNvGrpSpPr/>
          <p:nvPr/>
        </p:nvGrpSpPr>
        <p:grpSpPr>
          <a:xfrm>
            <a:off x="5873488" y="3807027"/>
            <a:ext cx="3235325" cy="985520"/>
            <a:chOff x="5918573" y="3485080"/>
            <a:chExt cx="3235325" cy="985520"/>
          </a:xfrm>
        </p:grpSpPr>
        <p:sp>
          <p:nvSpPr>
            <p:cNvPr id="22" name="矩形 21"/>
            <p:cNvSpPr/>
            <p:nvPr/>
          </p:nvSpPr>
          <p:spPr>
            <a:xfrm>
              <a:off x="5918573" y="4123255"/>
              <a:ext cx="3235325" cy="347345"/>
            </a:xfrm>
            <a:prstGeom prst="rect">
              <a:avLst/>
            </a:prstGeom>
          </p:spPr>
          <p:txBody>
            <a:bodyPr wrap="square">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accent1"/>
                  </a:solidFill>
                  <a:effectLst/>
                  <a:uLnTx/>
                  <a:uFillTx/>
                  <a:latin typeface="微软雅黑 Light" panose="020B0502040204020203" pitchFamily="34" charset="-122"/>
                  <a:ea typeface="微软雅黑 Light" panose="020B0502040204020203" pitchFamily="34" charset="-122"/>
                  <a:sym typeface="+mn-lt"/>
                </a:rPr>
                <a:t>操作系统：Windows 11  64位</a:t>
              </a:r>
              <a:endParaRPr kumimoji="0" lang="zh-CN" altLang="en-US" b="0" i="0" u="none" strike="noStrike" kern="1200" cap="none" spc="0" normalizeH="0" baseline="0" noProof="0" dirty="0">
                <a:ln>
                  <a:noFill/>
                </a:ln>
                <a:solidFill>
                  <a:schemeClr val="accent1"/>
                </a:solidFill>
                <a:effectLst/>
                <a:uLnTx/>
                <a:uFillTx/>
                <a:latin typeface="微软雅黑 Light" panose="020B0502040204020203" pitchFamily="34" charset="-122"/>
                <a:ea typeface="微软雅黑 Light" panose="020B0502040204020203" pitchFamily="34" charset="-122"/>
                <a:sym typeface="+mn-lt"/>
              </a:endParaRPr>
            </a:p>
          </p:txBody>
        </p:sp>
        <p:sp>
          <p:nvSpPr>
            <p:cNvPr id="23" name="矩形 22"/>
            <p:cNvSpPr/>
            <p:nvPr/>
          </p:nvSpPr>
          <p:spPr>
            <a:xfrm>
              <a:off x="6146196" y="3485080"/>
              <a:ext cx="2651840" cy="521970"/>
            </a:xfrm>
            <a:prstGeom prst="rect">
              <a:avLst/>
            </a:prstGeom>
          </p:spPr>
          <p:txBody>
            <a:bodyPr wrap="square">
              <a:spAutoFit/>
            </a:bodyPr>
            <a:lstStyle/>
            <a:p>
              <a:pPr marL="0" marR="0" lvl="0" indent="0" algn="ctr" defTabSz="609600" rtl="0" eaLnBrk="1" fontAlgn="auto" latinLnBrk="0" hangingPunct="1">
                <a:lnSpc>
                  <a:spcPct val="100000"/>
                </a:lnSpc>
                <a:spcBef>
                  <a:spcPts val="0"/>
                </a:spcBef>
                <a:spcAft>
                  <a:spcPts val="0"/>
                </a:spcAft>
                <a:buClr>
                  <a:srgbClr val="E7E6E6">
                    <a:lumMod val="10000"/>
                  </a:srgbClr>
                </a:buClr>
                <a:buSzTx/>
                <a:buFontTx/>
                <a:buNone/>
                <a:defRPr/>
              </a:pPr>
              <a:r>
                <a:rPr kumimoji="0" lang="en-US" altLang="zh-CN" sz="2800" b="0" i="0" u="none" strike="noStrike" kern="1200" cap="none" spc="0" normalizeH="0" baseline="0" noProof="0" dirty="0" err="1">
                  <a:ln>
                    <a:noFill/>
                  </a:ln>
                  <a:solidFill>
                    <a:schemeClr val="accent4"/>
                  </a:solidFill>
                  <a:effectLst/>
                  <a:uLnTx/>
                  <a:uFillTx/>
                  <a:latin typeface="微软雅黑 Light" panose="020B0502040204020203" pitchFamily="34" charset="-122"/>
                  <a:ea typeface="微软雅黑 Light" panose="020B0502040204020203" pitchFamily="34" charset="-122"/>
                  <a:cs typeface="+mn-ea"/>
                  <a:sym typeface="+mn-lt"/>
                </a:rPr>
                <a:t>系统运行环境</a:t>
              </a:r>
              <a:endParaRPr kumimoji="0" lang="en-US" altLang="zh-CN" sz="2800" b="0" i="0" u="none" strike="noStrike" kern="1200" cap="none" spc="0" normalizeH="0" baseline="0" noProof="0" dirty="0" err="1">
                <a:ln>
                  <a:noFill/>
                </a:ln>
                <a:solidFill>
                  <a:schemeClr val="accent4"/>
                </a:solidFill>
                <a:effectLst/>
                <a:uLnTx/>
                <a:uFillTx/>
                <a:latin typeface="微软雅黑 Light" panose="020B0502040204020203" pitchFamily="34" charset="-122"/>
                <a:ea typeface="微软雅黑 Light" panose="020B0502040204020203" pitchFamily="34" charset="-122"/>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750"/>
                                        <p:tgtEl>
                                          <p:spTgt spid="9"/>
                                        </p:tgtEl>
                                      </p:cBhvr>
                                    </p:animEffect>
                                  </p:childTnLst>
                                </p:cTn>
                              </p:par>
                            </p:childTnLst>
                          </p:cTn>
                        </p:par>
                        <p:par>
                          <p:cTn id="32" fill="hold">
                            <p:stCondLst>
                              <p:cond delay="3000"/>
                            </p:stCondLst>
                            <p:childTnLst>
                              <p:par>
                                <p:cTn id="33" presetID="14" presetClass="entr" presetSubtype="1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par>
                          <p:cTn id="36" fill="hold">
                            <p:stCondLst>
                              <p:cond delay="3500"/>
                            </p:stCondLst>
                            <p:childTnLst>
                              <p:par>
                                <p:cTn id="37" presetID="14" presetClass="entr" presetSubtype="1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randombar(horizontal)">
                                      <p:cBhvr>
                                        <p:cTn id="39" dur="500"/>
                                        <p:tgtEl>
                                          <p:spTgt spid="12"/>
                                        </p:tgtEl>
                                      </p:cBhvr>
                                    </p:animEffect>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randombar(horizontal)">
                                      <p:cBhvr>
                                        <p:cTn id="43" dur="500"/>
                                        <p:tgtEl>
                                          <p:spTgt spid="13"/>
                                        </p:tgtEl>
                                      </p:cBhvr>
                                    </p:animEffect>
                                  </p:childTnLst>
                                </p:cTn>
                              </p:par>
                            </p:childTnLst>
                          </p:cTn>
                        </p:par>
                        <p:par>
                          <p:cTn id="44" fill="hold">
                            <p:stCondLst>
                              <p:cond delay="4500"/>
                            </p:stCondLst>
                            <p:childTnLst>
                              <p:par>
                                <p:cTn id="45" presetID="14" presetClass="entr" presetSubtype="1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randombar(horizontal)">
                                      <p:cBhvr>
                                        <p:cTn id="47" dur="500"/>
                                        <p:tgtEl>
                                          <p:spTgt spid="14"/>
                                        </p:tgtEl>
                                      </p:cBhvr>
                                    </p:animEffect>
                                  </p:childTnLst>
                                </p:cTn>
                              </p:par>
                            </p:childTnLst>
                          </p:cTn>
                        </p:par>
                        <p:par>
                          <p:cTn id="48" fill="hold">
                            <p:stCondLst>
                              <p:cond delay="5000"/>
                            </p:stCondLst>
                            <p:childTnLst>
                              <p:par>
                                <p:cTn id="49" presetID="2" presetClass="entr" presetSubtype="8"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0-#ppt_w/2"/>
                                          </p:val>
                                        </p:tav>
                                        <p:tav tm="100000">
                                          <p:val>
                                            <p:strVal val="#ppt_x"/>
                                          </p:val>
                                        </p:tav>
                                      </p:tavLst>
                                    </p:anim>
                                    <p:anim calcmode="lin" valueType="num">
                                      <p:cBhvr additive="base">
                                        <p:cTn id="52" dur="500" fill="hold"/>
                                        <p:tgtEl>
                                          <p:spTgt spid="10"/>
                                        </p:tgtEl>
                                        <p:attrNameLst>
                                          <p:attrName>ppt_y</p:attrName>
                                        </p:attrNameLst>
                                      </p:cBhvr>
                                      <p:tavLst>
                                        <p:tav tm="0">
                                          <p:val>
                                            <p:strVal val="#ppt_y"/>
                                          </p:val>
                                        </p:tav>
                                        <p:tav tm="100000">
                                          <p:val>
                                            <p:strVal val="#ppt_y"/>
                                          </p:val>
                                        </p:tav>
                                      </p:tavLst>
                                    </p:anim>
                                  </p:childTnLst>
                                </p:cTn>
                              </p:par>
                            </p:childTnLst>
                          </p:cTn>
                        </p:par>
                        <p:par>
                          <p:cTn id="53" fill="hold">
                            <p:stCondLst>
                              <p:cond delay="5500"/>
                            </p:stCondLst>
                            <p:childTnLst>
                              <p:par>
                                <p:cTn id="54" presetID="22" presetClass="entr" presetSubtype="4"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childTnLst>
                          </p:cTn>
                        </p:par>
                        <p:par>
                          <p:cTn id="57" fill="hold">
                            <p:stCondLst>
                              <p:cond delay="6000"/>
                            </p:stCondLst>
                            <p:childTnLst>
                              <p:par>
                                <p:cTn id="58" presetID="22" presetClass="entr" presetSubtype="4"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screen"/>
          <a:stretch>
            <a:fillRect/>
          </a:stretch>
        </p:blipFill>
        <p:spPr>
          <a:xfrm rot="13086341">
            <a:off x="-255829" y="5144914"/>
            <a:ext cx="1832463" cy="1998794"/>
          </a:xfrm>
          <a:prstGeom prst="rect">
            <a:avLst/>
          </a:prstGeom>
        </p:spPr>
      </p:pic>
      <p:pic>
        <p:nvPicPr>
          <p:cNvPr id="5" name="图片 4"/>
          <p:cNvPicPr>
            <a:picLocks noChangeAspect="1"/>
          </p:cNvPicPr>
          <p:nvPr/>
        </p:nvPicPr>
        <p:blipFill>
          <a:blip r:embed="rId3" cstate="screen"/>
          <a:stretch>
            <a:fillRect/>
          </a:stretch>
        </p:blipFill>
        <p:spPr>
          <a:xfrm>
            <a:off x="10714974" y="-76156"/>
            <a:ext cx="1667529" cy="1818890"/>
          </a:xfrm>
          <a:prstGeom prst="rect">
            <a:avLst/>
          </a:prstGeom>
        </p:spPr>
      </p:pic>
      <p:sp>
        <p:nvSpPr>
          <p:cNvPr id="9" name="文本框 8"/>
          <p:cNvSpPr txBox="1"/>
          <p:nvPr/>
        </p:nvSpPr>
        <p:spPr>
          <a:xfrm>
            <a:off x="798287" y="601506"/>
            <a:ext cx="2320290" cy="521970"/>
          </a:xfrm>
          <a:prstGeom prst="rect">
            <a:avLst/>
          </a:prstGeom>
          <a:noFill/>
        </p:spPr>
        <p:txBody>
          <a:bodyPr wrap="none" rtlCol="0">
            <a:spAutoFit/>
          </a:bodyPr>
          <a:lstStyle/>
          <a:p>
            <a:pPr algn="l"/>
            <a:r>
              <a:rPr sz="2800" b="1" dirty="0">
                <a:latin typeface="微软雅黑 Light" panose="020B0502040204020203" pitchFamily="34" charset="-122"/>
                <a:ea typeface="微软雅黑 Light" panose="020B0502040204020203" pitchFamily="34" charset="-122"/>
                <a:sym typeface="Source Han Serif SC" panose="02020400000000000000" pitchFamily="18" charset="-122"/>
              </a:rPr>
              <a:t>相关背景知识</a:t>
            </a:r>
            <a:endParaRPr sz="2800" b="1" dirty="0">
              <a:latin typeface="微软雅黑 Light" panose="020B0502040204020203" pitchFamily="34" charset="-122"/>
              <a:ea typeface="微软雅黑 Light" panose="020B0502040204020203" pitchFamily="34" charset="-122"/>
              <a:sym typeface="Source Han Serif SC" panose="02020400000000000000" pitchFamily="18" charset="-122"/>
            </a:endParaRPr>
          </a:p>
        </p:txBody>
      </p:sp>
      <p:sp>
        <p:nvSpPr>
          <p:cNvPr id="10" name="TextBox 79"/>
          <p:cNvSpPr txBox="1"/>
          <p:nvPr/>
        </p:nvSpPr>
        <p:spPr>
          <a:xfrm>
            <a:off x="865505" y="2533015"/>
            <a:ext cx="3338195" cy="2595880"/>
          </a:xfrm>
          <a:prstGeom prst="rect">
            <a:avLst/>
          </a:prstGeom>
          <a:noFill/>
        </p:spPr>
        <p:txBody>
          <a:bodyPr wrap="square" rtlCol="0">
            <a:no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rPr>
              <a:t>1.游戏需包含三种炮塔可控选择、敌人会不断按照固定轨迹行走、添加炮塔课攻击生产的敌人</a:t>
            </a:r>
            <a:endParaRPr kumimoji="0" lang="zh-CN" altLang="en-US" sz="1600" b="0" i="0" u="none" strike="noStrike" kern="120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ts val="2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rPr>
              <a:t>2.游戏界面需具备常规的选择炮塔、显示当前金币数量、各种炮塔耗费金币数量等功能</a:t>
            </a:r>
            <a:endParaRPr kumimoji="0" lang="zh-CN" altLang="en-US" sz="1600" b="0" i="0" u="none" strike="noStrike" kern="120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ts val="2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rPr>
              <a:t>3.设定敌人行走的轨迹</a:t>
            </a:r>
            <a:endParaRPr kumimoji="0" lang="zh-CN" altLang="en-US" sz="1600" b="0" i="0" u="none" strike="noStrike" kern="120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endParaRPr>
          </a:p>
        </p:txBody>
      </p:sp>
      <p:sp>
        <p:nvSpPr>
          <p:cNvPr id="11" name="TextBox 80"/>
          <p:cNvSpPr txBox="1"/>
          <p:nvPr/>
        </p:nvSpPr>
        <p:spPr>
          <a:xfrm>
            <a:off x="8221980" y="2458720"/>
            <a:ext cx="3028950" cy="3219450"/>
          </a:xfrm>
          <a:prstGeom prst="rect">
            <a:avLst/>
          </a:prstGeom>
          <a:noFill/>
        </p:spPr>
        <p:txBody>
          <a:bodyPr wrap="square" rtlCol="0">
            <a:noAutofit/>
          </a:bodyPr>
          <a:lstStyle>
            <a:defPPr>
              <a:defRPr lang="zh-CN"/>
            </a:defPPr>
            <a:lvl1pPr lvl="0" algn="ctr">
              <a:lnSpc>
                <a:spcPts val="2000"/>
              </a:lnSpc>
              <a:defRPr sz="1200">
                <a:solidFill>
                  <a:schemeClr val="tx1">
                    <a:lumMod val="85000"/>
                    <a:lumOff val="15000"/>
                  </a:schemeClr>
                </a:solidFill>
                <a:latin typeface="+mn-ea"/>
              </a:defRPr>
            </a:lvl1p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rPr>
              <a:t>首先是怪物的生成及移动</a:t>
            </a:r>
            <a:endPar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rPr>
              <a:t>接着创建炮台，就是射线检测</a:t>
            </a:r>
            <a:endPar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rPr>
              <a:t>然后就是炮塔的AI</a:t>
            </a:r>
            <a:endPar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ts val="2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rPr>
              <a:t>炮塔选择怪物的逻辑：</a:t>
            </a:r>
            <a:endPar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rPr>
              <a:t>它会从进入范围的所有怪物中选择离它最近的，然后就攻击它，直到它出了范围或者死亡，炮塔才会继续下一轮的选怪。</a:t>
            </a:r>
            <a:endPar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ts val="2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endParaRPr>
          </a:p>
        </p:txBody>
      </p:sp>
      <p:sp>
        <p:nvSpPr>
          <p:cNvPr id="12" name="TextBox 81"/>
          <p:cNvSpPr txBox="1"/>
          <p:nvPr/>
        </p:nvSpPr>
        <p:spPr>
          <a:xfrm>
            <a:off x="4307205" y="2136140"/>
            <a:ext cx="3691890" cy="2656205"/>
          </a:xfrm>
          <a:prstGeom prst="rect">
            <a:avLst/>
          </a:prstGeom>
          <a:noFill/>
        </p:spPr>
        <p:txBody>
          <a:bodyPr wrap="square" rtlCol="0">
            <a:spAutoFit/>
          </a:bodyPr>
          <a:lstStyle>
            <a:defPPr>
              <a:defRPr lang="zh-CN"/>
            </a:defPPr>
            <a:lvl1pPr lvl="0" algn="ctr">
              <a:lnSpc>
                <a:spcPts val="2000"/>
              </a:lnSpc>
              <a:defRPr sz="1200">
                <a:solidFill>
                  <a:schemeClr val="tx1">
                    <a:lumMod val="85000"/>
                    <a:lumOff val="15000"/>
                  </a:schemeClr>
                </a:solidFill>
                <a:latin typeface="+mn-ea"/>
              </a:defRPr>
            </a:lvl1p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B050"/>
                </a:solidFill>
                <a:effectLst/>
                <a:uLnTx/>
                <a:uFillTx/>
                <a:latin typeface="微软雅黑 Light" panose="020B0502040204020203" pitchFamily="34" charset="-122"/>
                <a:ea typeface="微软雅黑 Light" panose="020B0502040204020203" pitchFamily="34" charset="-122"/>
              </a:rPr>
              <a:t>现在的 Unity 已经发展到了 Unity 5。</a:t>
            </a:r>
            <a:endParaRPr kumimoji="0" lang="zh-CN" altLang="en-US" sz="1600" b="0" i="0" u="none" strike="noStrike" kern="1200" cap="none" spc="0" normalizeH="0" baseline="0" noProof="0" dirty="0">
              <a:ln>
                <a:noFill/>
              </a:ln>
              <a:solidFill>
                <a:srgbClr val="00B050"/>
              </a:solidFill>
              <a:effectLst/>
              <a:uLnTx/>
              <a:uFillTx/>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ts val="2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B050"/>
              </a:solidFill>
              <a:effectLst/>
              <a:uLnTx/>
              <a:uFillTx/>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B050"/>
                </a:solidFill>
                <a:effectLst/>
                <a:uLnTx/>
                <a:uFillTx/>
                <a:latin typeface="微软雅黑 Light" panose="020B0502040204020203" pitchFamily="34" charset="-122"/>
                <a:ea typeface="微软雅黑 Light" panose="020B0502040204020203" pitchFamily="34" charset="-122"/>
              </a:rPr>
              <a:t>使用 Unity 可以创建 2D 或 3D 游戏，这是一个可以完成建筑格式化、实时三维动画等互动内容的、多平台的游戏开发工具，更是一个全面综合的、跨平台的游戏引擎。</a:t>
            </a:r>
            <a:endParaRPr kumimoji="0" lang="zh-CN" altLang="en-US" sz="1600" b="0" i="0" u="none" strike="noStrike" kern="1200" cap="none" spc="0" normalizeH="0" baseline="0" noProof="0" dirty="0">
              <a:ln>
                <a:noFill/>
              </a:ln>
              <a:solidFill>
                <a:srgbClr val="00B050"/>
              </a:solidFill>
              <a:effectLst/>
              <a:uLnTx/>
              <a:uFillTx/>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ts val="2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B050"/>
              </a:solidFill>
              <a:effectLst/>
              <a:uLnTx/>
              <a:uFillTx/>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B050"/>
                </a:solidFill>
                <a:effectLst/>
                <a:uLnTx/>
                <a:uFillTx/>
                <a:latin typeface="微软雅黑 Light" panose="020B0502040204020203" pitchFamily="34" charset="-122"/>
                <a:ea typeface="微软雅黑 Light" panose="020B0502040204020203" pitchFamily="34" charset="-122"/>
              </a:rPr>
              <a:t>还可以通过使用 Unity Web Player 这一插件，开发网页游戏。</a:t>
            </a:r>
            <a:endParaRPr kumimoji="0" lang="zh-CN" altLang="en-US" sz="1600" b="0" i="0" u="none" strike="noStrike" kern="1200" cap="none" spc="0" normalizeH="0" baseline="0" noProof="0" dirty="0">
              <a:ln>
                <a:noFill/>
              </a:ln>
              <a:solidFill>
                <a:srgbClr val="00B050"/>
              </a:solidFill>
              <a:effectLst/>
              <a:uLnTx/>
              <a:uFillTx/>
              <a:latin typeface="微软雅黑 Light" panose="020B0502040204020203" pitchFamily="34" charset="-122"/>
              <a:ea typeface="微软雅黑 Light" panose="020B0502040204020203" pitchFamily="34" charset="-122"/>
            </a:endParaRPr>
          </a:p>
        </p:txBody>
      </p:sp>
      <p:sp>
        <p:nvSpPr>
          <p:cNvPr id="13" name="椭圆 12"/>
          <p:cNvSpPr/>
          <p:nvPr/>
        </p:nvSpPr>
        <p:spPr>
          <a:xfrm>
            <a:off x="865580" y="1390654"/>
            <a:ext cx="875966" cy="875966"/>
          </a:xfrm>
          <a:prstGeom prst="ellipse">
            <a:avLst/>
          </a:prstGeom>
          <a:solidFill>
            <a:srgbClr val="7DD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01</a:t>
            </a:r>
            <a:endPar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4" name="椭圆 13"/>
          <p:cNvSpPr/>
          <p:nvPr/>
        </p:nvSpPr>
        <p:spPr>
          <a:xfrm>
            <a:off x="5667770" y="4837214"/>
            <a:ext cx="876414" cy="876414"/>
          </a:xfrm>
          <a:prstGeom prst="ellipse">
            <a:avLst/>
          </a:prstGeom>
          <a:solidFill>
            <a:srgbClr val="EB8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02</a:t>
            </a:r>
            <a:endPar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15" name="椭圆 14"/>
          <p:cNvSpPr/>
          <p:nvPr/>
        </p:nvSpPr>
        <p:spPr>
          <a:xfrm>
            <a:off x="9132428" y="1496672"/>
            <a:ext cx="876414" cy="8764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rPr>
              <a:t>03</a:t>
            </a:r>
            <a:endPar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endParaRPr>
          </a:p>
        </p:txBody>
      </p:sp>
      <p:sp>
        <p:nvSpPr>
          <p:cNvPr id="2" name="TextBox 81"/>
          <p:cNvSpPr txBox="1"/>
          <p:nvPr/>
        </p:nvSpPr>
        <p:spPr>
          <a:xfrm>
            <a:off x="1590247" y="1654496"/>
            <a:ext cx="3338093" cy="347345"/>
          </a:xfrm>
          <a:prstGeom prst="rect">
            <a:avLst/>
          </a:prstGeom>
          <a:noFill/>
        </p:spPr>
        <p:txBody>
          <a:bodyPr wrap="square" rtlCol="0">
            <a:spAutoFit/>
          </a:bodyPr>
          <a:lstStyle>
            <a:defPPr>
              <a:defRPr lang="zh-CN"/>
            </a:defPPr>
            <a:lvl1pPr lvl="0" algn="ctr">
              <a:lnSpc>
                <a:spcPts val="2000"/>
              </a:lnSpc>
              <a:defRPr sz="1200">
                <a:solidFill>
                  <a:schemeClr val="tx1">
                    <a:lumMod val="85000"/>
                    <a:lumOff val="15000"/>
                  </a:schemeClr>
                </a:solidFill>
                <a:latin typeface="+mn-ea"/>
              </a:defRPr>
            </a:lvl1pPr>
          </a:lstStyle>
          <a:p>
            <a:pPr marL="0" marR="0" lvl="0" indent="0" algn="ctr" defTabSz="914400" rtl="0" eaLnBrk="1" fontAlgn="auto" latinLnBrk="0" hangingPunct="1">
              <a:lnSpc>
                <a:spcPts val="2000"/>
              </a:lnSpc>
              <a:spcBef>
                <a:spcPts val="0"/>
              </a:spcBef>
              <a:spcAft>
                <a:spcPts val="0"/>
              </a:spcAft>
              <a:buClrTx/>
              <a:buSzTx/>
              <a:buFontTx/>
              <a:buNone/>
              <a:defRPr/>
            </a:pPr>
            <a:r>
              <a:rPr lang="zh-CN" altLang="en-US" sz="2400" noProof="0" dirty="0">
                <a:ln>
                  <a:noFill/>
                </a:ln>
                <a:solidFill>
                  <a:srgbClr val="C00000"/>
                </a:solidFill>
                <a:effectLst/>
                <a:uLnTx/>
                <a:uFillTx/>
                <a:latin typeface="微软雅黑 Light" panose="020B0502040204020203" pitchFamily="34" charset="-122"/>
                <a:ea typeface="微软雅黑 Light" panose="020B0502040204020203" pitchFamily="34" charset="-122"/>
                <a:sym typeface="+mn-ea"/>
              </a:rPr>
              <a:t>塔防游戏的基本思路</a:t>
            </a:r>
            <a:endParaRPr kumimoji="0" lang="zh-CN" altLang="en-US" sz="2400" b="0" i="0" u="none" strike="noStrike" kern="1200" cap="none" spc="0" normalizeH="0" baseline="0" noProof="0" dirty="0">
              <a:ln>
                <a:noFill/>
              </a:ln>
              <a:solidFill>
                <a:srgbClr val="C00000"/>
              </a:solidFill>
              <a:effectLst/>
              <a:uLnTx/>
              <a:uFillTx/>
              <a:latin typeface="微软雅黑 Light" panose="020B0502040204020203" pitchFamily="34" charset="-122"/>
              <a:ea typeface="微软雅黑 Light" panose="020B0502040204020203" pitchFamily="34" charset="-122"/>
              <a:sym typeface="+mn-ea"/>
            </a:endParaRPr>
          </a:p>
        </p:txBody>
      </p:sp>
      <p:sp>
        <p:nvSpPr>
          <p:cNvPr id="3" name="TextBox 81"/>
          <p:cNvSpPr txBox="1"/>
          <p:nvPr/>
        </p:nvSpPr>
        <p:spPr>
          <a:xfrm>
            <a:off x="4752975" y="5857240"/>
            <a:ext cx="2706370" cy="347345"/>
          </a:xfrm>
          <a:prstGeom prst="rect">
            <a:avLst/>
          </a:prstGeom>
          <a:noFill/>
        </p:spPr>
        <p:txBody>
          <a:bodyPr wrap="square" rtlCol="0">
            <a:spAutoFit/>
          </a:bodyPr>
          <a:lstStyle>
            <a:defPPr>
              <a:defRPr lang="zh-CN"/>
            </a:defPPr>
            <a:lvl1pPr lvl="0" algn="ctr">
              <a:lnSpc>
                <a:spcPts val="2000"/>
              </a:lnSpc>
              <a:defRPr sz="1200">
                <a:solidFill>
                  <a:schemeClr val="tx1">
                    <a:lumMod val="85000"/>
                    <a:lumOff val="15000"/>
                  </a:schemeClr>
                </a:solidFill>
                <a:latin typeface="+mn-ea"/>
              </a:defRPr>
            </a:lvl1pPr>
          </a:lstStyle>
          <a:p>
            <a:pPr marL="0" marR="0" lvl="0" indent="0" algn="ctr" defTabSz="914400" rtl="0" eaLnBrk="1" fontAlgn="auto" latinLnBrk="0" hangingPunct="1">
              <a:lnSpc>
                <a:spcPts val="2000"/>
              </a:lnSpc>
              <a:spcBef>
                <a:spcPts val="0"/>
              </a:spcBef>
              <a:spcAft>
                <a:spcPts val="0"/>
              </a:spcAft>
              <a:buClrTx/>
              <a:buSzTx/>
              <a:buFontTx/>
              <a:buNone/>
              <a:defRPr/>
            </a:pPr>
            <a:r>
              <a:rPr lang="zh-CN" altLang="en-US" sz="2400" noProof="0" dirty="0">
                <a:ln>
                  <a:noFill/>
                </a:ln>
                <a:solidFill>
                  <a:srgbClr val="00B050"/>
                </a:solidFill>
                <a:effectLst/>
                <a:uLnTx/>
                <a:uFillTx/>
                <a:latin typeface="微软雅黑 Light" panose="020B0502040204020203" pitchFamily="34" charset="-122"/>
                <a:ea typeface="微软雅黑 Light" panose="020B0502040204020203" pitchFamily="34" charset="-122"/>
                <a:sym typeface="+mn-ea"/>
              </a:rPr>
              <a:t>Unity3D 简介</a:t>
            </a:r>
            <a:endParaRPr kumimoji="0" lang="zh-CN" altLang="en-US" sz="2400" b="0" i="0" u="none" strike="noStrike" kern="1200" cap="none" spc="0" normalizeH="0" baseline="0" noProof="0" dirty="0">
              <a:ln>
                <a:noFill/>
              </a:ln>
              <a:solidFill>
                <a:srgbClr val="00B050"/>
              </a:solidFill>
              <a:effectLst/>
              <a:uLnTx/>
              <a:uFillTx/>
              <a:latin typeface="微软雅黑 Light" panose="020B0502040204020203" pitchFamily="34" charset="-122"/>
              <a:ea typeface="微软雅黑 Light" panose="020B0502040204020203" pitchFamily="34" charset="-122"/>
              <a:sym typeface="+mn-ea"/>
            </a:endParaRPr>
          </a:p>
        </p:txBody>
      </p:sp>
      <p:sp>
        <p:nvSpPr>
          <p:cNvPr id="19" name="TextBox 81"/>
          <p:cNvSpPr txBox="1"/>
          <p:nvPr/>
        </p:nvSpPr>
        <p:spPr>
          <a:xfrm>
            <a:off x="8329930" y="1063625"/>
            <a:ext cx="2481580" cy="347345"/>
          </a:xfrm>
          <a:prstGeom prst="rect">
            <a:avLst/>
          </a:prstGeom>
          <a:noFill/>
        </p:spPr>
        <p:txBody>
          <a:bodyPr wrap="square" rtlCol="0">
            <a:spAutoFit/>
          </a:bodyPr>
          <a:lstStyle>
            <a:defPPr>
              <a:defRPr lang="zh-CN"/>
            </a:defPPr>
            <a:lvl1pPr lvl="0" algn="ctr">
              <a:lnSpc>
                <a:spcPts val="2000"/>
              </a:lnSpc>
              <a:defRPr sz="1200">
                <a:solidFill>
                  <a:schemeClr val="tx1">
                    <a:lumMod val="85000"/>
                    <a:lumOff val="15000"/>
                  </a:schemeClr>
                </a:solidFill>
                <a:latin typeface="+mn-ea"/>
              </a:defRPr>
            </a:lvl1p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rPr>
              <a:t>制作流程</a:t>
            </a:r>
            <a:endParaRPr kumimoji="0" lang="zh-CN" altLang="en-US" sz="2400" b="0"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advClick="0" advTm="0">
        <p:pull/>
      </p:transition>
    </mc:Choice>
    <mc:Fallback>
      <p:transition spd="med" advClick="0"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750"/>
                                        <p:tgtEl>
                                          <p:spTgt spid="9"/>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750" fill="hold"/>
                                        <p:tgtEl>
                                          <p:spTgt spid="13"/>
                                        </p:tgtEl>
                                        <p:attrNameLst>
                                          <p:attrName>ppt_w</p:attrName>
                                        </p:attrNameLst>
                                      </p:cBhvr>
                                      <p:tavLst>
                                        <p:tav tm="0">
                                          <p:val>
                                            <p:fltVal val="0"/>
                                          </p:val>
                                        </p:tav>
                                        <p:tav tm="100000">
                                          <p:val>
                                            <p:strVal val="#ppt_w"/>
                                          </p:val>
                                        </p:tav>
                                      </p:tavLst>
                                    </p:anim>
                                    <p:anim calcmode="lin" valueType="num">
                                      <p:cBhvr>
                                        <p:cTn id="36" dur="750" fill="hold"/>
                                        <p:tgtEl>
                                          <p:spTgt spid="13"/>
                                        </p:tgtEl>
                                        <p:attrNameLst>
                                          <p:attrName>ppt_h</p:attrName>
                                        </p:attrNameLst>
                                      </p:cBhvr>
                                      <p:tavLst>
                                        <p:tav tm="0">
                                          <p:val>
                                            <p:fltVal val="0"/>
                                          </p:val>
                                        </p:tav>
                                        <p:tav tm="100000">
                                          <p:val>
                                            <p:strVal val="#ppt_h"/>
                                          </p:val>
                                        </p:tav>
                                      </p:tavLst>
                                    </p:anim>
                                    <p:animEffect transition="in" filter="fade">
                                      <p:cBhvr>
                                        <p:cTn id="37" dur="750"/>
                                        <p:tgtEl>
                                          <p:spTgt spid="13"/>
                                        </p:tgtEl>
                                      </p:cBhvr>
                                    </p:animEffect>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750" fill="hold"/>
                                        <p:tgtEl>
                                          <p:spTgt spid="14"/>
                                        </p:tgtEl>
                                        <p:attrNameLst>
                                          <p:attrName>ppt_w</p:attrName>
                                        </p:attrNameLst>
                                      </p:cBhvr>
                                      <p:tavLst>
                                        <p:tav tm="0">
                                          <p:val>
                                            <p:fltVal val="0"/>
                                          </p:val>
                                        </p:tav>
                                        <p:tav tm="100000">
                                          <p:val>
                                            <p:strVal val="#ppt_w"/>
                                          </p:val>
                                        </p:tav>
                                      </p:tavLst>
                                    </p:anim>
                                    <p:anim calcmode="lin" valueType="num">
                                      <p:cBhvr>
                                        <p:cTn id="42" dur="750" fill="hold"/>
                                        <p:tgtEl>
                                          <p:spTgt spid="14"/>
                                        </p:tgtEl>
                                        <p:attrNameLst>
                                          <p:attrName>ppt_h</p:attrName>
                                        </p:attrNameLst>
                                      </p:cBhvr>
                                      <p:tavLst>
                                        <p:tav tm="0">
                                          <p:val>
                                            <p:fltVal val="0"/>
                                          </p:val>
                                        </p:tav>
                                        <p:tav tm="100000">
                                          <p:val>
                                            <p:strVal val="#ppt_h"/>
                                          </p:val>
                                        </p:tav>
                                      </p:tavLst>
                                    </p:anim>
                                    <p:animEffect transition="in" filter="fade">
                                      <p:cBhvr>
                                        <p:cTn id="43" dur="750"/>
                                        <p:tgtEl>
                                          <p:spTgt spid="14"/>
                                        </p:tgtEl>
                                      </p:cBhvr>
                                    </p:animEffect>
                                  </p:childTnLst>
                                </p:cTn>
                              </p:par>
                            </p:childTnLst>
                          </p:cTn>
                        </p:par>
                        <p:par>
                          <p:cTn id="44" fill="hold">
                            <p:stCondLst>
                              <p:cond delay="5000"/>
                            </p:stCondLst>
                            <p:childTnLst>
                              <p:par>
                                <p:cTn id="45" presetID="53" presetClass="entr" presetSubtype="16"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750" fill="hold"/>
                                        <p:tgtEl>
                                          <p:spTgt spid="15"/>
                                        </p:tgtEl>
                                        <p:attrNameLst>
                                          <p:attrName>ppt_w</p:attrName>
                                        </p:attrNameLst>
                                      </p:cBhvr>
                                      <p:tavLst>
                                        <p:tav tm="0">
                                          <p:val>
                                            <p:fltVal val="0"/>
                                          </p:val>
                                        </p:tav>
                                        <p:tav tm="100000">
                                          <p:val>
                                            <p:strVal val="#ppt_w"/>
                                          </p:val>
                                        </p:tav>
                                      </p:tavLst>
                                    </p:anim>
                                    <p:anim calcmode="lin" valueType="num">
                                      <p:cBhvr>
                                        <p:cTn id="48" dur="750" fill="hold"/>
                                        <p:tgtEl>
                                          <p:spTgt spid="15"/>
                                        </p:tgtEl>
                                        <p:attrNameLst>
                                          <p:attrName>ppt_h</p:attrName>
                                        </p:attrNameLst>
                                      </p:cBhvr>
                                      <p:tavLst>
                                        <p:tav tm="0">
                                          <p:val>
                                            <p:fltVal val="0"/>
                                          </p:val>
                                        </p:tav>
                                        <p:tav tm="100000">
                                          <p:val>
                                            <p:strVal val="#ppt_h"/>
                                          </p:val>
                                        </p:tav>
                                      </p:tavLst>
                                    </p:anim>
                                    <p:animEffect transition="in" filter="fade">
                                      <p:cBhvr>
                                        <p:cTn id="49" dur="750"/>
                                        <p:tgtEl>
                                          <p:spTgt spid="15"/>
                                        </p:tgtEl>
                                      </p:cBhvr>
                                    </p:animEffect>
                                  </p:childTnLst>
                                </p:cTn>
                              </p:par>
                            </p:childTnLst>
                          </p:cTn>
                        </p:par>
                        <p:par>
                          <p:cTn id="50" fill="hold">
                            <p:stCondLst>
                              <p:cond delay="6000"/>
                            </p:stCondLst>
                            <p:childTnLst>
                              <p:par>
                                <p:cTn id="51" presetID="8" presetClass="entr" presetSubtype="16"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diamond(in)">
                                      <p:cBhvr>
                                        <p:cTn id="53" dur="500"/>
                                        <p:tgtEl>
                                          <p:spTgt spid="10"/>
                                        </p:tgtEl>
                                      </p:cBhvr>
                                    </p:animEffect>
                                  </p:childTnLst>
                                </p:cTn>
                              </p:par>
                            </p:childTnLst>
                          </p:cTn>
                        </p:par>
                        <p:par>
                          <p:cTn id="54" fill="hold">
                            <p:stCondLst>
                              <p:cond delay="6500"/>
                            </p:stCondLst>
                            <p:childTnLst>
                              <p:par>
                                <p:cTn id="55" presetID="8" presetClass="entr" presetSubtype="16"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amond(in)">
                                      <p:cBhvr>
                                        <p:cTn id="57" dur="500"/>
                                        <p:tgtEl>
                                          <p:spTgt spid="12"/>
                                        </p:tgtEl>
                                      </p:cBhvr>
                                    </p:animEffect>
                                  </p:childTnLst>
                                </p:cTn>
                              </p:par>
                            </p:childTnLst>
                          </p:cTn>
                        </p:par>
                        <p:par>
                          <p:cTn id="58" fill="hold">
                            <p:stCondLst>
                              <p:cond delay="7000"/>
                            </p:stCondLst>
                            <p:childTnLst>
                              <p:par>
                                <p:cTn id="59" presetID="8" presetClass="entr" presetSubtype="16"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diamond(in)">
                                      <p:cBhvr>
                                        <p:cTn id="61" dur="500"/>
                                        <p:tgtEl>
                                          <p:spTgt spid="11"/>
                                        </p:tgtEl>
                                      </p:cBhvr>
                                    </p:animEffect>
                                  </p:childTnLst>
                                </p:cTn>
                              </p:par>
                            </p:childTnLst>
                          </p:cTn>
                        </p:par>
                        <p:par>
                          <p:cTn id="62" fill="hold">
                            <p:stCondLst>
                              <p:cond delay="7500"/>
                            </p:stCondLst>
                            <p:childTnLst>
                              <p:par>
                                <p:cTn id="63" presetID="8" presetClass="entr" presetSubtype="16" fill="hold" grpId="0" nodeType="after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diamond(in)">
                                      <p:cBhvr>
                                        <p:cTn id="65" dur="500"/>
                                        <p:tgtEl>
                                          <p:spTgt spid="2"/>
                                        </p:tgtEl>
                                      </p:cBhvr>
                                    </p:animEffect>
                                  </p:childTnLst>
                                </p:cTn>
                              </p:par>
                            </p:childTnLst>
                          </p:cTn>
                        </p:par>
                        <p:par>
                          <p:cTn id="66" fill="hold">
                            <p:stCondLst>
                              <p:cond delay="8000"/>
                            </p:stCondLst>
                            <p:childTnLst>
                              <p:par>
                                <p:cTn id="67" presetID="8" presetClass="entr" presetSubtype="16" fill="hold" grpId="0" nodeType="after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diamond(in)">
                                      <p:cBhvr>
                                        <p:cTn id="69" dur="500"/>
                                        <p:tgtEl>
                                          <p:spTgt spid="3"/>
                                        </p:tgtEl>
                                      </p:cBhvr>
                                    </p:animEffect>
                                  </p:childTnLst>
                                </p:cTn>
                              </p:par>
                            </p:childTnLst>
                          </p:cTn>
                        </p:par>
                        <p:par>
                          <p:cTn id="70" fill="hold">
                            <p:stCondLst>
                              <p:cond delay="8500"/>
                            </p:stCondLst>
                            <p:childTnLst>
                              <p:par>
                                <p:cTn id="71" presetID="8" presetClass="entr" presetSubtype="16"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diamond(in)">
                                      <p:cBhvr>
                                        <p:cTn id="7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11" grpId="0"/>
      <p:bldP spid="12" grpId="0"/>
      <p:bldP spid="13" grpId="0" bldLvl="0" animBg="1"/>
      <p:bldP spid="14" grpId="0" bldLvl="0" animBg="1"/>
      <p:bldP spid="15" grpId="0" bldLvl="0" animBg="1"/>
      <p:bldP spid="2" grpId="0"/>
      <p:bldP spid="3"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9" name="任意多边形 2"/>
          <p:cNvSpPr/>
          <p:nvPr/>
        </p:nvSpPr>
        <p:spPr>
          <a:xfrm>
            <a:off x="5122183" y="1373836"/>
            <a:ext cx="1947636" cy="1745615"/>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solidFill>
            <a:srgbClr val="F39CB8"/>
          </a:solidFill>
          <a:ln>
            <a:solidFill>
              <a:srgbClr val="F39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sp>
        <p:nvSpPr>
          <p:cNvPr id="10" name="文本框 9"/>
          <p:cNvSpPr txBox="1"/>
          <p:nvPr/>
        </p:nvSpPr>
        <p:spPr>
          <a:xfrm>
            <a:off x="4812816" y="1724342"/>
            <a:ext cx="2521069" cy="156966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PART </a:t>
            </a:r>
            <a:r>
              <a:rPr kumimoji="0" lang="en-US" altLang="zh-CN" sz="4800" b="1" i="0" u="none" strike="noStrike" kern="1200" cap="none" spc="0" normalizeH="0" baseline="0" noProof="0" dirty="0" smtClean="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02</a:t>
            </a:r>
            <a:endParaRPr kumimoji="0" lang="zh-CN" altLang="en-US" sz="48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endParaRPr>
          </a:p>
        </p:txBody>
      </p:sp>
      <p:cxnSp>
        <p:nvCxnSpPr>
          <p:cNvPr id="11" name="直接连接符 10"/>
          <p:cNvCxnSpPr/>
          <p:nvPr/>
        </p:nvCxnSpPr>
        <p:spPr>
          <a:xfrm>
            <a:off x="5794265" y="2701392"/>
            <a:ext cx="624104" cy="1"/>
          </a:xfrm>
          <a:prstGeom prst="line">
            <a:avLst/>
          </a:prstGeom>
          <a:ln w="38100" cap="rnd">
            <a:solidFill>
              <a:srgbClr val="C2E5E8"/>
            </a:solidFill>
            <a:roun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920307" y="3415170"/>
            <a:ext cx="6705600" cy="2120581"/>
            <a:chOff x="2831407" y="343405"/>
            <a:chExt cx="6705600" cy="2120581"/>
          </a:xfrm>
        </p:grpSpPr>
        <p:sp>
          <p:nvSpPr>
            <p:cNvPr id="13" name="文本框 12"/>
            <p:cNvSpPr txBox="1"/>
            <p:nvPr/>
          </p:nvSpPr>
          <p:spPr>
            <a:xfrm>
              <a:off x="4645661" y="343405"/>
              <a:ext cx="2926080" cy="922020"/>
            </a:xfrm>
            <a:prstGeom prst="rect">
              <a:avLst/>
            </a:prstGeom>
            <a:noFill/>
          </p:spPr>
          <p:txBody>
            <a:bodyPr wrap="none" rtlCol="0">
              <a:spAutoFit/>
              <a:scene3d>
                <a:camera prst="orthographicFront"/>
                <a:lightRig rig="threePt" dir="t"/>
              </a:scene3d>
              <a:sp3d contourW="12700"/>
            </a:bodyPr>
            <a:lstStyle/>
            <a:p>
              <a:pPr lvl="0" algn="ctr">
                <a:defRPr/>
              </a:pPr>
              <a:r>
                <a:rPr lang="zh-CN" altLang="en-US" sz="5400" dirty="0">
                  <a:solidFill>
                    <a:schemeClr val="tx1">
                      <a:lumMod val="95000"/>
                      <a:lumOff val="5000"/>
                    </a:schemeClr>
                  </a:solidFill>
                  <a:latin typeface="印品黑体" panose="00000500000000000000" pitchFamily="2" charset="-122"/>
                  <a:ea typeface="印品黑体" panose="00000500000000000000" pitchFamily="2" charset="-122"/>
                  <a:sym typeface="+mn-ea"/>
                </a:rPr>
                <a:t>功能实现</a:t>
              </a:r>
              <a:endParaRPr lang="zh-CN" altLang="en-US" sz="5400" dirty="0">
                <a:solidFill>
                  <a:schemeClr val="tx1">
                    <a:lumMod val="95000"/>
                    <a:lumOff val="5000"/>
                  </a:schemeClr>
                </a:solidFill>
                <a:latin typeface="印品黑体" panose="00000500000000000000" pitchFamily="2" charset="-122"/>
                <a:ea typeface="印品黑体" panose="00000500000000000000" pitchFamily="2" charset="-122"/>
              </a:endParaRPr>
            </a:p>
          </p:txBody>
        </p:sp>
        <p:sp>
          <p:nvSpPr>
            <p:cNvPr id="14" name="文本框 13"/>
            <p:cNvSpPr txBox="1"/>
            <p:nvPr/>
          </p:nvSpPr>
          <p:spPr>
            <a:xfrm>
              <a:off x="2831407" y="1266735"/>
              <a:ext cx="6705600" cy="1197251"/>
            </a:xfrm>
            <a:prstGeom prst="rect">
              <a:avLst/>
            </a:prstGeom>
            <a:noFill/>
          </p:spPr>
          <p:txBody>
            <a:bodyPr wrap="square" rtlCol="0">
              <a:spAutoFit/>
              <a:scene3d>
                <a:camera prst="orthographicFront"/>
                <a:lightRig rig="threePt" dir="t"/>
              </a:scene3d>
              <a:sp3d contourW="12700"/>
            </a:bodyPr>
            <a:lstStyle/>
            <a:p>
              <a:pPr algn="ctr">
                <a:lnSpc>
                  <a:spcPts val="2200"/>
                </a:lnSpc>
              </a:pPr>
              <a:r>
                <a:rPr lang="en-US" altLang="zh-CN" sz="1400" b="1" dirty="0">
                  <a:effectLst/>
                  <a:latin typeface="印品黑体" panose="00000500000000000000" pitchFamily="2" charset="-122"/>
                  <a:ea typeface="印品黑体" panose="00000500000000000000" pitchFamily="2" charset="-122"/>
                </a:rPr>
                <a:t>Time would heal almost all wounds. If your wounds have not been healed up, please wait for a short while. To the world you may be one person, but to one person you.</a:t>
              </a:r>
              <a:endParaRPr lang="zh-CN" altLang="en-US" sz="1400" b="1" dirty="0">
                <a:latin typeface="印品黑体" panose="00000500000000000000" pitchFamily="2" charset="-122"/>
                <a:ea typeface="印品黑体" panose="00000500000000000000" pitchFamily="2" charset="-122"/>
              </a:endParaRPr>
            </a:p>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cs typeface="+mn-ea"/>
                <a:sym typeface="微软雅黑 Light" panose="020B0502040204020203"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3000"/>
                            </p:stCondLst>
                            <p:childTnLst>
                              <p:par>
                                <p:cTn id="39" presetID="16" presetClass="entr" presetSubtype="21"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par>
                          <p:cTn id="42" fill="hold">
                            <p:stCondLst>
                              <p:cond delay="3500"/>
                            </p:stCondLst>
                            <p:childTnLst>
                              <p:par>
                                <p:cTn id="43" presetID="42"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public void BuildTurret(TurretData turretData)</a:t>
            </a:r>
            <a:endParaRPr lang="zh-CN" altLang="en-US"/>
          </a:p>
          <a:p>
            <a:pPr algn="ctr"/>
            <a:r>
              <a:rPr lang="zh-CN" altLang="en-US"/>
              <a:t>    {</a:t>
            </a:r>
            <a:endParaRPr lang="zh-CN" altLang="en-US"/>
          </a:p>
          <a:p>
            <a:pPr algn="ctr"/>
            <a:r>
              <a:rPr lang="zh-CN" altLang="en-US"/>
              <a:t>        this.turretData = turretData;</a:t>
            </a:r>
            <a:endParaRPr lang="zh-CN" altLang="en-US"/>
          </a:p>
          <a:p>
            <a:pPr algn="ctr"/>
            <a:r>
              <a:rPr lang="zh-CN" altLang="en-US"/>
              <a:t>        isUpgraded = false;</a:t>
            </a:r>
            <a:endParaRPr lang="zh-CN" altLang="en-US"/>
          </a:p>
          <a:p>
            <a:pPr algn="ctr"/>
            <a:endParaRPr lang="zh-CN" altLang="en-US"/>
          </a:p>
          <a:p>
            <a:pPr algn="ctr"/>
            <a:r>
              <a:rPr lang="zh-CN" altLang="en-US"/>
              <a:t>        //在鼠标点击的cube上创建炮塔</a:t>
            </a:r>
            <a:endParaRPr lang="zh-CN" altLang="en-US"/>
          </a:p>
          <a:p>
            <a:pPr algn="ctr"/>
            <a:r>
              <a:rPr lang="zh-CN" altLang="en-US"/>
              <a:t>        turretGo = GameObject.Instantiate(turretData.turretPrefab, transform.position, Quaternion.identity);</a:t>
            </a:r>
            <a:endParaRPr lang="zh-CN" altLang="en-US"/>
          </a:p>
          <a:p>
            <a:pPr algn="ctr"/>
            <a:endParaRPr lang="zh-CN" altLang="en-US"/>
          </a:p>
          <a:p>
            <a:pPr algn="ctr"/>
            <a:r>
              <a:rPr lang="zh-CN" altLang="en-US"/>
              <a:t>        //创建炮塔时触发粒子效果</a:t>
            </a:r>
            <a:endParaRPr lang="zh-CN" altLang="en-US"/>
          </a:p>
          <a:p>
            <a:pPr algn="ctr"/>
            <a:r>
              <a:rPr lang="zh-CN" altLang="en-US"/>
              <a:t>        GameObject effect = GameObject.Instantiate(buildEffect, transform.position, Quaternion.identity);</a:t>
            </a:r>
            <a:endParaRPr lang="zh-CN" altLang="en-US"/>
          </a:p>
          <a:p>
            <a:pPr algn="ctr"/>
            <a:endParaRPr lang="zh-CN" altLang="en-US"/>
          </a:p>
          <a:p>
            <a:pPr algn="ctr"/>
            <a:r>
              <a:rPr lang="zh-CN" altLang="en-US"/>
              <a:t>        Destroy(effect, 1.5f);</a:t>
            </a:r>
            <a:endParaRPr lang="zh-CN" altLang="en-US"/>
          </a:p>
          <a:p>
            <a:pPr algn="ctr"/>
            <a:r>
              <a:rPr lang="zh-CN" altLang="en-US"/>
              <a:t>    }</a:t>
            </a: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43" name="标题 42"/>
          <p:cNvSpPr>
            <a:spLocks noGrp="1"/>
          </p:cNvSpPr>
          <p:nvPr>
            <p:ph type="ctrTitle"/>
          </p:nvPr>
        </p:nvSpPr>
        <p:spPr>
          <a:xfrm>
            <a:off x="8891270" y="624840"/>
            <a:ext cx="2640330" cy="1202690"/>
          </a:xfrm>
        </p:spPr>
        <p:txBody>
          <a:bodyPr/>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endParaRPr lang="en-US" altLang="zh-CN" sz="2000">
              <a:latin typeface="Novecento wide Bold" panose="00000805000000000000" charset="0"/>
              <a:cs typeface="Novecento wide Bold" panose="00000805000000000000" charset="0"/>
            </a:endParaRPr>
          </a:p>
        </p:txBody>
      </p:sp>
      <p:sp>
        <p:nvSpPr>
          <p:cNvPr id="44" name="副标题 43"/>
          <p:cNvSpPr>
            <a:spLocks noGrp="1"/>
          </p:cNvSpPr>
          <p:nvPr>
            <p:ph type="subTitle" idx="1"/>
          </p:nvPr>
        </p:nvSpPr>
        <p:spPr>
          <a:xfrm>
            <a:off x="8548370" y="6111240"/>
            <a:ext cx="3266440" cy="260350"/>
          </a:xfrm>
        </p:spPr>
        <p:txBody>
          <a:bodyPr>
            <a:normAutofit fontScale="7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45" name="矩形 4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6" name="文本框 45"/>
          <p:cNvSpPr txBox="1"/>
          <p:nvPr/>
        </p:nvSpPr>
        <p:spPr>
          <a:xfrm>
            <a:off x="1022350" y="624840"/>
            <a:ext cx="2054860" cy="583565"/>
          </a:xfrm>
          <a:prstGeom prst="rect">
            <a:avLst/>
          </a:prstGeom>
          <a:noFill/>
        </p:spPr>
        <p:txBody>
          <a:bodyPr wrap="square" rtlCol="0">
            <a:spAutoFit/>
          </a:bodyPr>
          <a:p>
            <a:pPr algn="just"/>
            <a:r>
              <a:rPr lang="en-US" altLang="zh-CN" sz="3200">
                <a:latin typeface="Novecento wide Bold" panose="00000805000000000000" charset="0"/>
                <a:ea typeface="Source Han Sans Heavy" panose="020B0A00000000000000" charset="-122"/>
                <a:cs typeface="Novecento wide Bold" panose="00000805000000000000" charset="0"/>
              </a:rPr>
              <a:t>创建炮台 </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sp>
        <p:nvSpPr>
          <p:cNvPr id="48" name="文本框 47"/>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49" name="矩形 48"/>
          <p:cNvSpPr/>
          <p:nvPr/>
        </p:nvSpPr>
        <p:spPr>
          <a:xfrm>
            <a:off x="680720" y="1156335"/>
            <a:ext cx="2899410" cy="412750"/>
          </a:xfrm>
          <a:prstGeom prst="rect">
            <a:avLst/>
          </a:prstGeom>
          <a:solidFill>
            <a:srgbClr val="C0A15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50" name="文本框 49"/>
          <p:cNvSpPr txBox="1"/>
          <p:nvPr/>
        </p:nvSpPr>
        <p:spPr>
          <a:xfrm>
            <a:off x="680720" y="1156335"/>
            <a:ext cx="2937510" cy="492125"/>
          </a:xfrm>
          <a:prstGeom prst="rect">
            <a:avLst/>
          </a:prstGeom>
          <a:noFill/>
          <a:ln>
            <a:noFill/>
          </a:ln>
        </p:spPr>
        <p:txBody>
          <a:bodyPr vert="horz" wrap="square" lIns="0" tIns="0" rIns="0" bIns="0" rtlCol="0">
            <a:spAutoFit/>
          </a:bodyPr>
          <a:p>
            <a:pPr marL="36195" algn="ctr" fontAlgn="auto">
              <a:lnSpc>
                <a:spcPct val="100000"/>
              </a:lnSpc>
              <a:spcBef>
                <a:spcPts val="0"/>
              </a:spcBef>
              <a:spcAft>
                <a:spcPts val="1800"/>
              </a:spcAft>
            </a:pPr>
            <a:r>
              <a:rPr lang="en-US" altLang="zh-CN" sz="3200">
                <a:solidFill>
                  <a:schemeClr val="bg1"/>
                </a:solidFill>
                <a:latin typeface="Novecento wide Bold" panose="00000805000000000000" charset="0"/>
                <a:ea typeface="Source Han Sans Heavy" panose="020B0A00000000000000" charset="-122"/>
                <a:cs typeface="Novecento wide Bold" panose="00000805000000000000" charset="0"/>
              </a:rPr>
              <a:t>rhine lab</a:t>
            </a:r>
            <a:endParaRPr lang="en-US" altLang="zh-CN" sz="3200">
              <a:solidFill>
                <a:schemeClr val="bg1"/>
              </a:solidFill>
              <a:latin typeface="Novecento wide Bold" panose="00000805000000000000" charset="0"/>
              <a:ea typeface="Source Han Sans Heavy" panose="020B0A00000000000000" charset="-122"/>
              <a:cs typeface="Novecento wide Bold" panose="00000805000000000000" charset="0"/>
            </a:endParaRPr>
          </a:p>
        </p:txBody>
      </p:sp>
      <p:pic>
        <p:nvPicPr>
          <p:cNvPr id="51" name="图片 50" descr="团队logo_莱茵生命"/>
          <p:cNvPicPr>
            <a:picLocks noChangeAspect="1"/>
          </p:cNvPicPr>
          <p:nvPr/>
        </p:nvPicPr>
        <p:blipFill>
          <a:blip r:embed="rId4"/>
          <a:srcRect b="10115"/>
          <a:stretch>
            <a:fillRect/>
          </a:stretch>
        </p:blipFill>
        <p:spPr>
          <a:xfrm>
            <a:off x="835660" y="1699260"/>
            <a:ext cx="1522730" cy="790575"/>
          </a:xfrm>
          <a:prstGeom prst="rect">
            <a:avLst/>
          </a:prstGeom>
        </p:spPr>
      </p:pic>
      <p:sp>
        <p:nvSpPr>
          <p:cNvPr id="52" name="TextBox 12"/>
          <p:cNvSpPr txBox="1"/>
          <p:nvPr/>
        </p:nvSpPr>
        <p:spPr>
          <a:xfrm>
            <a:off x="2589530" y="1648460"/>
            <a:ext cx="6986905" cy="3938270"/>
          </a:xfrm>
          <a:prstGeom prst="rect">
            <a:avLst/>
          </a:prstGeom>
          <a:noFill/>
        </p:spPr>
        <p:txBody>
          <a:bodyPr wrap="square" rtlCol="0">
            <a:spAutoFit/>
          </a:bodyPr>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public void BuildTurret(TurretData turretData)</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this.turretData = turretData;</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isUpgraded = false;</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//在鼠标点击的cube上创建炮塔</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turretGo = GameObject.Instantiate(turretData.turretPrefab, transform.position, Quaternion.identity);</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//创建炮塔时触发粒子效果</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GameObject effect = GameObject.Instantiate(buildEffect, transform.position, Quaternion.identity);</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Destroy(effect, 1.5f);</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screen"/>
          <a:stretch>
            <a:fillRect/>
          </a:stretch>
        </p:blipFill>
        <p:spPr>
          <a:xfrm>
            <a:off x="0" y="0"/>
            <a:ext cx="12192000" cy="6858000"/>
          </a:xfrm>
          <a:prstGeom prst="rect">
            <a:avLst/>
          </a:prstGeom>
        </p:spPr>
      </p:pic>
      <p:pic>
        <p:nvPicPr>
          <p:cNvPr id="5" name="图片 4"/>
          <p:cNvPicPr>
            <a:picLocks noChangeAspect="1"/>
          </p:cNvPicPr>
          <p:nvPr/>
        </p:nvPicPr>
        <p:blipFill>
          <a:blip r:embed="rId2" cstate="screen"/>
          <a:stretch>
            <a:fillRect/>
          </a:stretch>
        </p:blipFill>
        <p:spPr>
          <a:xfrm>
            <a:off x="10837538" y="-347471"/>
            <a:ext cx="1667529" cy="1818890"/>
          </a:xfrm>
          <a:prstGeom prst="rect">
            <a:avLst/>
          </a:prstGeom>
        </p:spPr>
      </p:pic>
      <p:sp>
        <p:nvSpPr>
          <p:cNvPr id="6" name="图文框 5"/>
          <p:cNvSpPr/>
          <p:nvPr/>
        </p:nvSpPr>
        <p:spPr>
          <a:xfrm>
            <a:off x="355600" y="287336"/>
            <a:ext cx="11455400" cy="6329364"/>
          </a:xfrm>
          <a:prstGeom prst="frame">
            <a:avLst>
              <a:gd name="adj1" fmla="val 27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681037" y="561974"/>
            <a:ext cx="10850563" cy="576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public void BuildTurret(TurretData turretData)</a:t>
            </a:r>
            <a:endParaRPr lang="zh-CN" altLang="en-US"/>
          </a:p>
          <a:p>
            <a:pPr algn="ctr"/>
            <a:r>
              <a:rPr lang="zh-CN" altLang="en-US"/>
              <a:t>    {</a:t>
            </a:r>
            <a:endParaRPr lang="zh-CN" altLang="en-US"/>
          </a:p>
          <a:p>
            <a:pPr algn="ctr"/>
            <a:r>
              <a:rPr lang="zh-CN" altLang="en-US"/>
              <a:t>        this.turretData = turretData;</a:t>
            </a:r>
            <a:endParaRPr lang="zh-CN" altLang="en-US"/>
          </a:p>
          <a:p>
            <a:pPr algn="ctr"/>
            <a:r>
              <a:rPr lang="zh-CN" altLang="en-US"/>
              <a:t>        isUpgraded = false;</a:t>
            </a:r>
            <a:endParaRPr lang="zh-CN" altLang="en-US"/>
          </a:p>
          <a:p>
            <a:pPr algn="ctr"/>
            <a:endParaRPr lang="zh-CN" altLang="en-US"/>
          </a:p>
          <a:p>
            <a:pPr algn="ctr"/>
            <a:r>
              <a:rPr lang="zh-CN" altLang="en-US"/>
              <a:t>        //在鼠标点击的cube上创建炮塔</a:t>
            </a:r>
            <a:endParaRPr lang="zh-CN" altLang="en-US"/>
          </a:p>
          <a:p>
            <a:pPr algn="ctr"/>
            <a:r>
              <a:rPr lang="zh-CN" altLang="en-US"/>
              <a:t>        turretGo = GameObject.Instantiate(turretData.turretPrefab, transform.position, Quaternion.identity);</a:t>
            </a:r>
            <a:endParaRPr lang="zh-CN" altLang="en-US"/>
          </a:p>
          <a:p>
            <a:pPr algn="ctr"/>
            <a:endParaRPr lang="zh-CN" altLang="en-US"/>
          </a:p>
          <a:p>
            <a:pPr algn="ctr"/>
            <a:r>
              <a:rPr lang="zh-CN" altLang="en-US"/>
              <a:t>        //创建炮塔时触发粒子效果</a:t>
            </a:r>
            <a:endParaRPr lang="zh-CN" altLang="en-US"/>
          </a:p>
          <a:p>
            <a:pPr algn="ctr"/>
            <a:r>
              <a:rPr lang="zh-CN" altLang="en-US"/>
              <a:t>        GameObject effect = GameObject.Instantiate(buildEffect, transform.position, Quaternion.identity);</a:t>
            </a:r>
            <a:endParaRPr lang="zh-CN" altLang="en-US"/>
          </a:p>
          <a:p>
            <a:pPr algn="ctr"/>
            <a:endParaRPr lang="zh-CN" altLang="en-US"/>
          </a:p>
          <a:p>
            <a:pPr algn="ctr"/>
            <a:r>
              <a:rPr lang="zh-CN" altLang="en-US"/>
              <a:t>        Destroy(effect, 1.5f);</a:t>
            </a:r>
            <a:endParaRPr lang="zh-CN" altLang="en-US"/>
          </a:p>
          <a:p>
            <a:pPr algn="ctr"/>
            <a:r>
              <a:rPr lang="zh-CN" altLang="en-US"/>
              <a:t>    }</a:t>
            </a:r>
            <a:endParaRPr lang="zh-CN" altLang="en-US"/>
          </a:p>
        </p:txBody>
      </p:sp>
      <p:pic>
        <p:nvPicPr>
          <p:cNvPr id="8" name="图片 7"/>
          <p:cNvPicPr>
            <a:picLocks noChangeAspect="1"/>
          </p:cNvPicPr>
          <p:nvPr/>
        </p:nvPicPr>
        <p:blipFill>
          <a:blip r:embed="rId3" cstate="screen"/>
          <a:stretch>
            <a:fillRect/>
          </a:stretch>
        </p:blipFill>
        <p:spPr>
          <a:xfrm rot="13086341">
            <a:off x="-304348" y="4252792"/>
            <a:ext cx="2539067" cy="2769536"/>
          </a:xfrm>
          <a:prstGeom prst="rect">
            <a:avLst/>
          </a:prstGeom>
        </p:spPr>
      </p:pic>
      <p:sp>
        <p:nvSpPr>
          <p:cNvPr id="43" name="标题 42"/>
          <p:cNvSpPr>
            <a:spLocks noGrp="1"/>
          </p:cNvSpPr>
          <p:nvPr>
            <p:ph type="ctrTitle"/>
          </p:nvPr>
        </p:nvSpPr>
        <p:spPr>
          <a:xfrm>
            <a:off x="8891270" y="624840"/>
            <a:ext cx="2640330" cy="1202690"/>
          </a:xfrm>
        </p:spPr>
        <p:txBody>
          <a:bodyPr/>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endParaRPr lang="en-US" altLang="zh-CN" sz="2000">
              <a:latin typeface="Novecento wide Bold" panose="00000805000000000000" charset="0"/>
              <a:cs typeface="Novecento wide Bold" panose="00000805000000000000" charset="0"/>
            </a:endParaRPr>
          </a:p>
        </p:txBody>
      </p:sp>
      <p:sp>
        <p:nvSpPr>
          <p:cNvPr id="44" name="副标题 43"/>
          <p:cNvSpPr>
            <a:spLocks noGrp="1"/>
          </p:cNvSpPr>
          <p:nvPr>
            <p:ph type="subTitle" idx="1"/>
          </p:nvPr>
        </p:nvSpPr>
        <p:spPr>
          <a:xfrm>
            <a:off x="8548370" y="6111240"/>
            <a:ext cx="3266440" cy="260350"/>
          </a:xfrm>
        </p:spPr>
        <p:txBody>
          <a:bodyPr>
            <a:normAutofit fontScale="7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45" name="矩形 4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6" name="文本框 45"/>
          <p:cNvSpPr txBox="1"/>
          <p:nvPr/>
        </p:nvSpPr>
        <p:spPr>
          <a:xfrm>
            <a:off x="1022350" y="624840"/>
            <a:ext cx="2054860" cy="583565"/>
          </a:xfrm>
          <a:prstGeom prst="rect">
            <a:avLst/>
          </a:prstGeom>
          <a:noFill/>
        </p:spPr>
        <p:txBody>
          <a:bodyPr wrap="square" rtlCol="0">
            <a:spAutoFit/>
          </a:bodyPr>
          <a:p>
            <a:pPr algn="just"/>
            <a:r>
              <a:rPr lang="en-US" altLang="zh-CN" sz="3200">
                <a:latin typeface="Novecento wide Bold" panose="00000805000000000000" charset="0"/>
                <a:ea typeface="Source Han Sans Heavy" panose="020B0A00000000000000" charset="-122"/>
                <a:cs typeface="Novecento wide Bold" panose="00000805000000000000" charset="0"/>
              </a:rPr>
              <a:t>升级炮台 </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sp>
        <p:nvSpPr>
          <p:cNvPr id="48" name="文本框 47"/>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49" name="矩形 48"/>
          <p:cNvSpPr/>
          <p:nvPr/>
        </p:nvSpPr>
        <p:spPr>
          <a:xfrm>
            <a:off x="680720" y="1156335"/>
            <a:ext cx="2899410" cy="412750"/>
          </a:xfrm>
          <a:prstGeom prst="rect">
            <a:avLst/>
          </a:prstGeom>
          <a:solidFill>
            <a:srgbClr val="C0A15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50" name="文本框 49"/>
          <p:cNvSpPr txBox="1"/>
          <p:nvPr/>
        </p:nvSpPr>
        <p:spPr>
          <a:xfrm>
            <a:off x="680720" y="1156335"/>
            <a:ext cx="2937510" cy="492125"/>
          </a:xfrm>
          <a:prstGeom prst="rect">
            <a:avLst/>
          </a:prstGeom>
          <a:noFill/>
          <a:ln>
            <a:noFill/>
          </a:ln>
        </p:spPr>
        <p:txBody>
          <a:bodyPr vert="horz" wrap="square" lIns="0" tIns="0" rIns="0" bIns="0" rtlCol="0">
            <a:spAutoFit/>
          </a:bodyPr>
          <a:p>
            <a:pPr marL="36195" algn="ctr" fontAlgn="auto">
              <a:lnSpc>
                <a:spcPct val="100000"/>
              </a:lnSpc>
              <a:spcBef>
                <a:spcPts val="0"/>
              </a:spcBef>
              <a:spcAft>
                <a:spcPts val="1800"/>
              </a:spcAft>
            </a:pPr>
            <a:r>
              <a:rPr lang="en-US" altLang="zh-CN" sz="3200">
                <a:solidFill>
                  <a:schemeClr val="bg1"/>
                </a:solidFill>
                <a:latin typeface="Novecento wide Bold" panose="00000805000000000000" charset="0"/>
                <a:ea typeface="Source Han Sans Heavy" panose="020B0A00000000000000" charset="-122"/>
                <a:cs typeface="Novecento wide Bold" panose="00000805000000000000" charset="0"/>
              </a:rPr>
              <a:t>rhine lab</a:t>
            </a:r>
            <a:endParaRPr lang="en-US" altLang="zh-CN" sz="3200">
              <a:solidFill>
                <a:schemeClr val="bg1"/>
              </a:solidFill>
              <a:latin typeface="Novecento wide Bold" panose="00000805000000000000" charset="0"/>
              <a:ea typeface="Source Han Sans Heavy" panose="020B0A00000000000000" charset="-122"/>
              <a:cs typeface="Novecento wide Bold" panose="00000805000000000000" charset="0"/>
            </a:endParaRPr>
          </a:p>
        </p:txBody>
      </p:sp>
      <p:pic>
        <p:nvPicPr>
          <p:cNvPr id="51" name="图片 50" descr="团队logo_莱茵生命"/>
          <p:cNvPicPr>
            <a:picLocks noChangeAspect="1"/>
          </p:cNvPicPr>
          <p:nvPr/>
        </p:nvPicPr>
        <p:blipFill>
          <a:blip r:embed="rId4"/>
          <a:srcRect b="10115"/>
          <a:stretch>
            <a:fillRect/>
          </a:stretch>
        </p:blipFill>
        <p:spPr>
          <a:xfrm>
            <a:off x="835660" y="1699260"/>
            <a:ext cx="1522730" cy="790575"/>
          </a:xfrm>
          <a:prstGeom prst="rect">
            <a:avLst/>
          </a:prstGeom>
        </p:spPr>
      </p:pic>
      <p:sp>
        <p:nvSpPr>
          <p:cNvPr id="52" name="TextBox 12"/>
          <p:cNvSpPr txBox="1"/>
          <p:nvPr/>
        </p:nvSpPr>
        <p:spPr>
          <a:xfrm>
            <a:off x="2613025" y="1977390"/>
            <a:ext cx="6986905" cy="3169285"/>
          </a:xfrm>
          <a:prstGeom prst="rect">
            <a:avLst/>
          </a:prstGeom>
          <a:noFill/>
        </p:spPr>
        <p:txBody>
          <a:bodyPr wrap="square" rtlCol="0">
            <a:spAutoFit/>
          </a:bodyPr>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public void UpgradeTurret()</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if (isUpgraded == true) return;   //升级标记</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Destroy(turretGo);   //销毁之前的炮塔</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isUpgraded = true;</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turretGo = GameObject.Instantiate(turretData.turretUpgradedPrefab, transform.position, Quaternion.identity);</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GameObject effect = GameObject.Instantiate(buildEffect, transform.position, Quaternion.identity);</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Destroy(effect, 1.5f);</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ts val="2000"/>
              </a:lnSpc>
              <a:spcBef>
                <a:spcPts val="0"/>
              </a:spcBef>
              <a:spcAft>
                <a:spcPts val="0"/>
              </a:spcAft>
              <a:buClrTx/>
              <a:buSzTx/>
              <a:buFontTx/>
              <a:buNone/>
              <a:defRPr/>
            </a:pPr>
            <a:r>
              <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rPr>
              <a:t>    }</a:t>
            </a:r>
            <a:endParaRPr kumimoji="0" lang="id-ID" b="1" i="0" u="none" strike="noStrike" kern="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15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3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ISPRING_PRESENTATION_TITLE" val="开题报告1"/>
  <p:tag name="KSO_WPP_MARK_KEY" val="3e1c3ddb-3228-48ff-9eb5-d624ed8bfa81"/>
  <p:tag name="COMMONDATA" val="eyJoZGlkIjoiOTJiYTAyNWVlNGI5MDcxNGFjOTlhMDBjYjlkMzljNzg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6368</Words>
  <Application>WPS 演示</Application>
  <PresentationFormat>自定义</PresentationFormat>
  <Paragraphs>397</Paragraphs>
  <Slides>24</Slides>
  <Notes>27</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24</vt:i4>
      </vt:variant>
    </vt:vector>
  </HeadingPairs>
  <TitlesOfParts>
    <vt:vector size="47" baseType="lpstr">
      <vt:lpstr>Arial</vt:lpstr>
      <vt:lpstr>宋体</vt:lpstr>
      <vt:lpstr>Wingdings</vt:lpstr>
      <vt:lpstr>Calibri</vt:lpstr>
      <vt:lpstr>印品黑体</vt:lpstr>
      <vt:lpstr>黑体</vt:lpstr>
      <vt:lpstr>微软雅黑 Light</vt:lpstr>
      <vt:lpstr>Source Han Serif SC</vt:lpstr>
      <vt:lpstr>Calibri Light</vt:lpstr>
      <vt:lpstr>方正宋刻本秀楷简体</vt:lpstr>
      <vt:lpstr>Gill Sans</vt:lpstr>
      <vt:lpstr>微软雅黑</vt:lpstr>
      <vt:lpstr>Novecento wide Bold</vt:lpstr>
      <vt:lpstr>Segoe Print</vt:lpstr>
      <vt:lpstr>Novecento wide Medium</vt:lpstr>
      <vt:lpstr>Source Han Sans Heavy</vt:lpstr>
      <vt:lpstr>等线</vt:lpstr>
      <vt:lpstr>Arial Unicode MS</vt:lpstr>
      <vt:lpstr>等线 Light</vt:lpstr>
      <vt:lpstr>Source Han Sans Bold</vt:lpstr>
      <vt:lpstr>Gill Sans MT</vt:lpstr>
      <vt:lpstr>第一PPT，www.1ppt.com​</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RHINE LAB SYNTHESIZE    INFORMATION ANALYSIS   OS</vt:lpstr>
      <vt:lpstr>RHINE LAB SYNTHESIZE    INFORMATION ANALYSIS   OS</vt:lpstr>
      <vt:lpstr>RHINE LAB SYNTHESIZE    INFORMATION ANALYSIS   OS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项目总结 SYNTHESIZE    INFORMATION ANALYSIS   OS</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马卡龙孟菲斯毕业答辩</dc:title>
  <dc:creator>第一PPT</dc:creator>
  <cp:keywords>www.1ppt.com</cp:keywords>
  <dc:description>www.1ppt.com</dc:description>
  <cp:lastModifiedBy>Ed  黄</cp:lastModifiedBy>
  <cp:revision>48</cp:revision>
  <dcterms:created xsi:type="dcterms:W3CDTF">2019-03-04T03:06:00Z</dcterms:created>
  <dcterms:modified xsi:type="dcterms:W3CDTF">2022-12-17T12:31:13Z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E738277D36104223812D7F2DA23F61B0</vt:lpwstr>
  </property>
  <property fmtid="{D5CDD505-2E9C-101B-9397-08002B2CF9AE}" pid="3" name="KSOProductBuildVer">
    <vt:lpwstr>2052-11.1.0.12980</vt:lpwstr>
  </property>
</Properties>
</file>